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1pPr>
    <a:lvl2pPr marL="0" marR="0" indent="4572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2pPr>
    <a:lvl3pPr marL="0" marR="0" indent="9144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3pPr>
    <a:lvl4pPr marL="0" marR="0" indent="13716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4pPr>
    <a:lvl5pPr marL="0" marR="0" indent="18288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5pPr>
    <a:lvl6pPr marL="0" marR="0" indent="22860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6pPr>
    <a:lvl7pPr marL="0" marR="0" indent="27432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7pPr>
    <a:lvl8pPr marL="0" marR="0" indent="32004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8pPr>
    <a:lvl9pPr marL="0" marR="0" indent="365760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aj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aj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aj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aj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aj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aj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tif>
</file>

<file path=ppt/media/image10.png>
</file>

<file path=ppt/media/image10.tif>
</file>

<file path=ppt/media/image11.png>
</file>

<file path=ppt/media/image11.t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7.tif>
</file>

<file path=ppt/media/image8.png>
</file>

<file path=ppt/media/image8.tif>
</file>

<file path=ppt/media/image9.png>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Presentazione personale + titolo + sviluppata sotto la supervisione della relatore e del correlatore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a:p>
        </p:txBody>
      </p:sp>
      <p:sp>
        <p:nvSpPr>
          <p:cNvPr id="310" name="Shape 310"/>
          <p:cNvSpPr/>
          <p:nvPr>
            <p:ph type="body" sz="quarter" idx="1"/>
          </p:nvPr>
        </p:nvSpPr>
        <p:spPr>
          <a:prstGeom prst="rect">
            <a:avLst/>
          </a:prstGeom>
        </p:spPr>
        <p:txBody>
          <a:bodyPr/>
          <a:lstStyle/>
          <a:p>
            <a:pPr/>
            <a:r>
              <a:t>In questa slide mostro le quattro sezioni principali del codice che sono state parallelizzate con OpenMP. La condizione iniziale viene assegnata in parallelo tra i thread, così come il primo passo temporale. Il nucleo computazionale, cioè lo schema Leap-Frog, è parallelizzato cosi come il calcolo dell’errore L₂ è distribuito tra i thread.</a:t>
            </a:r>
          </a:p>
          <a:p>
            <a:pPr/>
            <a:r>
              <a:t>Per alcune di queste sezioni evidenziate, ho utilizzato la direttiva parallel for schedule(static), che assegna a ciascun thread blocchi fissi di iterazioni, in modo da bilanciare il carico di lavoro tra i vari thread. Invece, per il calcolo dell’errore L₂ ho usato la direttiva Reduction, così che ogni thread potesse accumulare in modo sicuro la sua parte di errore senza interferire con gli altri ed evitando una situazione di race condition.</a:t>
            </a:r>
            <a:br/>
            <a:br/>
            <a:r>
              <a:t>SCHEDULE : molto adatto perché il carico computazionale è bilanciato.</a:t>
            </a:r>
            <a:br/>
            <a:r>
              <a:t>REDUCTION : garantisce correttezza e performance anche in presenza di accessi concorrenti alla variabile errore.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Shape 321"/>
          <p:cNvSpPr/>
          <p:nvPr>
            <p:ph type="sldImg"/>
          </p:nvPr>
        </p:nvSpPr>
        <p:spPr>
          <a:prstGeom prst="rect">
            <a:avLst/>
          </a:prstGeom>
        </p:spPr>
        <p:txBody>
          <a:bodyPr/>
          <a:lstStyle/>
          <a:p>
            <a:pPr/>
          </a:p>
        </p:txBody>
      </p:sp>
      <p:sp>
        <p:nvSpPr>
          <p:cNvPr id="322" name="Shape 322"/>
          <p:cNvSpPr/>
          <p:nvPr>
            <p:ph type="body" sz="quarter" idx="1"/>
          </p:nvPr>
        </p:nvSpPr>
        <p:spPr>
          <a:prstGeom prst="rect">
            <a:avLst/>
          </a:prstGeom>
        </p:spPr>
        <p:txBody>
          <a:bodyPr/>
          <a:lstStyle/>
          <a:p>
            <a:pPr/>
            <a:r>
              <a:t>I vari test riguardanti le analisi delle prestazioni sono stati eseguiti su un calcolatore equipaggiato con sistema operativo Linux Mint, dotato di un processore AMD Ryzen 5 3500U con 4 core e 8 thread, con una memoria RAM da 16 GB e un SSD da 512 GB.</a:t>
            </a:r>
          </a:p>
          <a:p>
            <a:pPr/>
            <a:r>
              <a:t>Il compilatore utilizzato per la compilazione del framework numerico è gcc in versione 13.3.0, con supporto alle direttive di parallelizzazione OpenMP attivato grazie al flag -fopenmp.</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Shape 343"/>
          <p:cNvSpPr/>
          <p:nvPr>
            <p:ph type="sldImg"/>
          </p:nvPr>
        </p:nvSpPr>
        <p:spPr>
          <a:prstGeom prst="rect">
            <a:avLst/>
          </a:prstGeom>
        </p:spPr>
        <p:txBody>
          <a:bodyPr/>
          <a:lstStyle/>
          <a:p>
            <a:pPr/>
          </a:p>
        </p:txBody>
      </p:sp>
      <p:sp>
        <p:nvSpPr>
          <p:cNvPr id="344" name="Shape 344"/>
          <p:cNvSpPr/>
          <p:nvPr>
            <p:ph type="body" sz="quarter" idx="1"/>
          </p:nvPr>
        </p:nvSpPr>
        <p:spPr>
          <a:prstGeom prst="rect">
            <a:avLst/>
          </a:prstGeom>
        </p:spPr>
        <p:txBody>
          <a:bodyPr/>
          <a:lstStyle/>
          <a:p>
            <a:pPr/>
            <a:r>
              <a:t>Per quanto riguarda le condizioni iniziali e soluzione analitica del problema, Le condizioni iniziali sono scelte in modo da avere una soluzione armonica esatta e una velocità iniziale nulla. Questo permette di conoscere anche la soluzione analitica del problema in forma chiusa, cosi che posso confrontare il risultato della simulazione numerica con quella analitica e valutare l’errore L2 al tempo finale.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Shape 356"/>
          <p:cNvSpPr/>
          <p:nvPr>
            <p:ph type="sldImg"/>
          </p:nvPr>
        </p:nvSpPr>
        <p:spPr>
          <a:prstGeom prst="rect">
            <a:avLst/>
          </a:prstGeom>
        </p:spPr>
        <p:txBody>
          <a:bodyPr/>
          <a:lstStyle/>
          <a:p>
            <a:pPr/>
          </a:p>
        </p:txBody>
      </p:sp>
      <p:sp>
        <p:nvSpPr>
          <p:cNvPr id="357" name="Shape 357"/>
          <p:cNvSpPr/>
          <p:nvPr>
            <p:ph type="body" sz="quarter" idx="1"/>
          </p:nvPr>
        </p:nvSpPr>
        <p:spPr>
          <a:prstGeom prst="rect">
            <a:avLst/>
          </a:prstGeom>
        </p:spPr>
        <p:txBody>
          <a:bodyPr/>
          <a:lstStyle/>
          <a:p>
            <a:pPr/>
            <a:r>
              <a:t>Qui è possibile visualizzare i risultati, dove il grafico a sinistra mostra la soluzione numerica al tempo finale per la griglia più fine. Come si vede, la forma della soluzione è coerente con quella analitica: si tratta di un’onda stazionaria su dominio quadrato. Al centro, mostro l’errore assoluto: è generalmente piccolo e distribuito in modo regolare, con massimo localizzato in zone ad alta curvatura. Questo conferma la validità del metodo implementato. Per ultimo, invece a destra c’è un grafico log-log del valore dell’errore L₂ rispetto alla dimensione spaziale h: la pendenza della curva mostra chiaramente che l’errore decresce con ordine 2, confermando la correttezza dello schema Leap-Frog.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Shape 369"/>
          <p:cNvSpPr/>
          <p:nvPr>
            <p:ph type="sldImg"/>
          </p:nvPr>
        </p:nvSpPr>
        <p:spPr>
          <a:prstGeom prst="rect">
            <a:avLst/>
          </a:prstGeom>
        </p:spPr>
        <p:txBody>
          <a:bodyPr/>
          <a:lstStyle/>
          <a:p>
            <a:pPr/>
          </a:p>
        </p:txBody>
      </p:sp>
      <p:sp>
        <p:nvSpPr>
          <p:cNvPr id="370" name="Shape 370"/>
          <p:cNvSpPr/>
          <p:nvPr>
            <p:ph type="body" sz="quarter" idx="1"/>
          </p:nvPr>
        </p:nvSpPr>
        <p:spPr>
          <a:prstGeom prst="rect">
            <a:avLst/>
          </a:prstGeom>
        </p:spPr>
        <p:txBody>
          <a:bodyPr/>
          <a:lstStyle/>
          <a:p>
            <a:pPr/>
            <a:r>
              <a:t>Ho misurato i tempi di esecuzione della simulazione con vari thread, grazie all’utilizzo della funzione OmpGetWTime(). Si nota che lo speedup è quasi lineare fino a 4 thread, soprattutto con le griglie di piccola risoluzione. Grazie alla parallelizzazione otteniamo un’accelerazione significativa: ad esempio, con l’utilizzo di 4 thread il calcolo è 2 volte più veloce.</a:t>
            </a:r>
            <a:br/>
            <a:r>
              <a:t>I tempi parziali per le varie fasi del framework, mostrati nelle tabelle, corrispondono ai tempi medi poichè sono stati eseguiti vari test.</a:t>
            </a:r>
          </a:p>
          <a:p>
            <a:pPr/>
            <a:br/>
            <a:r>
              <a:t>PRIMO PASSO in TABELLA : operazioni preliminari per leapfrog </a:t>
            </a:r>
            <a:br/>
            <a:r>
              <a:t>SECONDA TABELLA : non messo primo passo e cond. iniziali poichè tempi trascurabili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Shape 379"/>
          <p:cNvSpPr/>
          <p:nvPr>
            <p:ph type="sldImg"/>
          </p:nvPr>
        </p:nvSpPr>
        <p:spPr>
          <a:prstGeom prst="rect">
            <a:avLst/>
          </a:prstGeom>
        </p:spPr>
        <p:txBody>
          <a:bodyPr/>
          <a:lstStyle/>
          <a:p>
            <a:pPr/>
          </a:p>
        </p:txBody>
      </p:sp>
      <p:sp>
        <p:nvSpPr>
          <p:cNvPr id="380" name="Shape 380"/>
          <p:cNvSpPr/>
          <p:nvPr>
            <p:ph type="body" sz="quarter" idx="1"/>
          </p:nvPr>
        </p:nvSpPr>
        <p:spPr>
          <a:prstGeom prst="rect">
            <a:avLst/>
          </a:prstGeom>
        </p:spPr>
        <p:txBody>
          <a:bodyPr/>
          <a:lstStyle/>
          <a:p>
            <a:pPr/>
            <a:r>
              <a:t>In questa slide ho confrontato direttamente i tempi totali d’esecuzione, sia della versione sequenziale che quella parallela. Come si vede nella tabella a sinistra, i tempi totali d’esecuzione del framework si riducono notevolmente con l'uso di OpenMP, fino a oltre 3 volte, questo dimostra che la parallelizzazione è efficace, soprattutto quando il carico computazionale cresce. Inoltre bisogna sottolineare che la precisione numerica rimane invariata all’aumentare dei thread, perché lo schema è esplicito e ogni punto temporale è indipendente.</a:t>
            </a:r>
            <a:br/>
            <a:r>
              <a:t>Il grafico a destra mostra come l'aumento dei thread migliora le prestazioni, con speedup che cresce proporzionalmente al numero di thread impiegati.</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Shape 385"/>
          <p:cNvSpPr/>
          <p:nvPr>
            <p:ph type="sldImg"/>
          </p:nvPr>
        </p:nvSpPr>
        <p:spPr>
          <a:prstGeom prst="rect">
            <a:avLst/>
          </a:prstGeom>
        </p:spPr>
        <p:txBody>
          <a:bodyPr/>
          <a:lstStyle/>
          <a:p>
            <a:pPr/>
          </a:p>
        </p:txBody>
      </p:sp>
      <p:sp>
        <p:nvSpPr>
          <p:cNvPr id="386" name="Shape 386"/>
          <p:cNvSpPr/>
          <p:nvPr>
            <p:ph type="body" sz="quarter" idx="1"/>
          </p:nvPr>
        </p:nvSpPr>
        <p:spPr>
          <a:prstGeom prst="rect">
            <a:avLst/>
          </a:prstGeom>
        </p:spPr>
        <p:txBody>
          <a:bodyPr/>
          <a:lstStyle/>
          <a:p>
            <a:pPr/>
            <a:r>
              <a:t>In conclusione, ho sviluppato un framework numerico per la simulazione dell’equazione delle onde bidimensionale, implementato in linguaggio C. Il metodo adottato per la discretizzazione temporale Leap-Frog si è rivelato efficace, raggiungendo un ordine di convergenza vicino al 2. L’implementazione è stata successivamente parallelizzata con OpenMP, ottenendo un’accelerazione significativa fino a 3 volte, senza sacrificare accuratezza o stabilità. L’insieme di questi risultati dimostra la validità sia del metodo scelto che dell’implementazione.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Shape 391"/>
          <p:cNvSpPr/>
          <p:nvPr>
            <p:ph type="sldImg"/>
          </p:nvPr>
        </p:nvSpPr>
        <p:spPr>
          <a:prstGeom prst="rect">
            <a:avLst/>
          </a:prstGeom>
        </p:spPr>
        <p:txBody>
          <a:bodyPr/>
          <a:lstStyle/>
          <a:p>
            <a:pPr/>
          </a:p>
        </p:txBody>
      </p:sp>
      <p:sp>
        <p:nvSpPr>
          <p:cNvPr id="392" name="Shape 392"/>
          <p:cNvSpPr/>
          <p:nvPr>
            <p:ph type="body" sz="quarter" idx="1"/>
          </p:nvPr>
        </p:nvSpPr>
        <p:spPr>
          <a:prstGeom prst="rect">
            <a:avLst/>
          </a:prstGeom>
        </p:spPr>
        <p:txBody>
          <a:bodyPr/>
          <a:lstStyle/>
          <a:p>
            <a:pPr/>
            <a:r>
              <a:t>Il lavoro svolto rappresenta già una base solida da cui partire, ma ci sono diverse possibili implementazioni per estenderlo. Un primo passo potrebbe essere estendere il framework a metodi numerici di ordine superiore, come secondo passo invece si potrebbero impiegare condizioni al contorno non omogenee o variabili. Successivamente, dal punto di vista computazionale, si potrebbe anche pensare all’utilizzo di GPU per aumentare ulteriormente la velocità e diminuire i tempi di esecuzione. Infine, si potrebbe estendere il modello a problemi su domini reali o con coefficienti variabili.</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Shape 398"/>
          <p:cNvSpPr/>
          <p:nvPr>
            <p:ph type="sldImg"/>
          </p:nvPr>
        </p:nvSpPr>
        <p:spPr>
          <a:prstGeom prst="rect">
            <a:avLst/>
          </a:prstGeom>
        </p:spPr>
        <p:txBody>
          <a:bodyPr/>
          <a:lstStyle/>
          <a:p>
            <a:pPr/>
          </a:p>
        </p:txBody>
      </p:sp>
      <p:sp>
        <p:nvSpPr>
          <p:cNvPr id="399" name="Shape 399"/>
          <p:cNvSpPr/>
          <p:nvPr>
            <p:ph type="body" sz="quarter" idx="1"/>
          </p:nvPr>
        </p:nvSpPr>
        <p:spPr>
          <a:prstGeom prst="rect">
            <a:avLst/>
          </a:prstGeom>
        </p:spPr>
        <p:txBody>
          <a:bodyPr/>
          <a:lstStyle/>
          <a:p>
            <a:pPr/>
            <a:r>
              <a:t>Grazie per la vostra attenzione!</a:t>
            </a:r>
          </a:p>
          <a:p>
            <a:pPr/>
            <a:r>
              <a:t>CHE PROBLEMI REALI RISOLVE?</a:t>
            </a:r>
            <a:br/>
            <a:r>
              <a:t>onde su superfici liquide</a:t>
            </a:r>
          </a:p>
          <a:p>
            <a:pPr/>
            <a:r>
              <a:t>Propagazione onde elettromagnetiche</a:t>
            </a:r>
            <a:br/>
            <a:r>
              <a:t>Vibrazioni membrane elastiche</a:t>
            </a:r>
            <a:br/>
            <a:br/>
            <a:r>
              <a:t>CONFRONTO DISCRETIZZAZIONE TEMPORALE SPAZIALE</a:t>
            </a:r>
            <a:br/>
            <a:r>
              <a:t>Metodi impliciti o più sofisticati, come Crank-Nicolson o FEM, offrono vantaggi in contesti diversi, ma hanno un costo computazionale e implementativo maggiore, meno adatto per un framework HPC leggero come quello sviluppato in questa tesi.</a:t>
            </a:r>
          </a:p>
          <a:p>
            <a:pPr/>
          </a:p>
          <a:p>
            <a:pPr/>
            <a:r>
              <a:t>Euler: esplicito, 1º ordine, poco preciso</a:t>
            </a:r>
          </a:p>
          <a:p>
            <a:pPr/>
            <a:r>
              <a:t>Runge-Kutta: esplicito, preciso, più costoso</a:t>
            </a:r>
            <a:b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Le equazioni alle derivate parziali (PDE, Partial Differential Equations) sono uno strumento matematico essenziale per descrivere fenomeni fisici, e sono ampiamente utilizzate in ambiti scientifici e ingegneristici.</a:t>
            </a:r>
          </a:p>
          <a:p>
            <a:pPr/>
            <a:r>
              <a:t>Il contributo principale di questo lavoro è la realizzazione completa di un framework numerico per la risoluzione dell’equazione delle onde bidimensionale. L’intero codice è stato sviluppato in linguaggio C e poi ottimizzato con OpenMP. A differenza di molte implementazioni disponibili solo in librerie specialistiche o linguaggi ad alto livello, questo progetto propone una soluzione autonoma, essenziale e utile sia per la validazione teorica che per esperimenti prestazionali.</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Questa è la struttura della mia tesi. Parto dall’introduzione parlando dell’obiettivo e del contesto della tesi, passo poi al modello matematico adottato, per poi mostrare il metodo numerico utilizzato e l’implementazione del framework numerico in Linguaggio C. Segue una parte dedicata all’High Performance Computing e all’ottimizzazione con la libreria OpenMP, successivamente passo all’analisi dei risultati ottenuti. Chiudo il discorso con le conclusioni e alcuni possibili sviluppi futuri.</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Le equazioni alle derivate parziali sono fondamentali nella modellazione matematica per descrivere fenomeni fisici. Le troviamo ovunque in fisica, ingegneria e scienze applicate e descrivono come varia nel tempo e nello spazio una certa grandezza, come la temperatura, la velocità o la pressione. La loro struttura cambia a seconda del tipo di fenomeno, infatti la PDE può essere parabolica, ellittica o iperbolica. In questa tesi mi concentrerò su un particolare tipo di PDE iperbolica, cioè l’equazione delle onde bidimensionale, che presenterò nella prossima slide.</a:t>
            </a:r>
            <a:br/>
            <a:br/>
            <a:r>
              <a:t>NB</a:t>
            </a:r>
            <a:br/>
            <a:r>
              <a:t>IPERBOLICA : Determinante delta &gt; 0</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Per quanto riguarda l’equazione delle onde bidimensionale con condizioni di dirisclè, applico una discretizzazione con differenze finite centrate nello spazio e nel tempo. Per la discretizzazione spaziale approssimo con differenze finite centrate il Laplaciano usando uno schema a croce, mentre per la discretizzazione temporale utilizzo lo schema Leap-Frog. Il risultato è un approccio semplice ma efficace, che si adatta anche molto bene alla parallelizzazione.</a:t>
            </a:r>
          </a:p>
          <a:p>
            <a:pPr/>
          </a:p>
          <a:p>
            <a:pPr/>
            <a:r>
              <a:t>SI DICE “ dirisclè”</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p>
            <a:pPr/>
            <a:r>
              <a:t>Per il metodo numerico scelto, nel mio caso il Leap-Frog, quest’ultimo è uno schema esplicito e del secondo ordine e che aggiorna la soluzione nel tempo usando i due livelli temporali precedenti.L’utilizzo di questo schema permette di calcolare rapidamente i valori senza dover risolvere sistemi lineari. Questo lo rende molto adatto per simulazioni numeriche ad alta efficienza e per la parallelizzazione.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In questa slide presento l’organizzazione del framework numerico. Il codice è scritto interamente in linguaggio C ed è costituito da diverse funzionalità, come : la costruzione della griglia, l’inizializzazione delle condizioni iniziali e il calcolo del primo passo, che sono implementate in funzioni separate in modo da garantire chiarezza e flessibilità. La simulazione vera e propria è gestita dalla funzione </a:t>
            </a:r>
            <a:r>
              <a:rPr b="1"/>
              <a:t>analisi_convergenza</a:t>
            </a:r>
            <a:r>
              <a:t>, che esegue l’intera evoluzione temporale. Dopo il primo passo, il ciclo principale applica lo schema Leap-Frog, aggiornando la soluzione nel tempo utilizzando il Laplaciano. Al termine della simulazione, la soluzione numerica viene confrontata con quella analitica per calcolare l’errore L₂ e determinare l’ordine di convergenza. La funzione main si limita a orchestrare la sequenza delle chiamate, rendendo il codice semplice da leggere e facile da estendere.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Ma perchè è necessario parallelizzare? Parallelizzare diventa necessario quando la griglia è più fitta e i tempi di calcolo crescono. Anche uno schema semplice, come Leap-Frog, può diventare pesante quando opera con migliaia di punti. Ho quindi scelto di parallelizzare il codice sfruttando la memoria condivisa dove più core della stessa CPU lavorano sugli stessi dati, ognuno su una parte del dominio. Questo approccio è implementato facilmente con OpenMP, che gestisce la creazione dei thread in modo automatico.</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Qui vediamo come il dominio è suddiviso in blocchi, ciascuno assegnato a un thread. Ogni thread lavora su una porzione della griglia e calcola il Laplaciano localmente. Questo approccio rende il calcolo parallelo efficiente, perché ogni thread può operare indipendentemente sugli elementi interni del suo blocco.</a:t>
            </a:r>
            <a:br/>
            <a:br/>
            <a:r>
              <a:t>DOMINIO : diviso in blocchi di righe perchè piu semplice da implementare ed efficiente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o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ore e data"/>
          <p:cNvSpPr txBox="1"/>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spcBef>
                <a:spcPts val="0"/>
              </a:spcBef>
              <a:buSzTx/>
              <a:buNone/>
              <a:defRPr b="1">
                <a:solidFill>
                  <a:srgbClr val="FFFFFF"/>
                </a:solidFill>
                <a:latin typeface="+mj-lt"/>
                <a:ea typeface="+mj-ea"/>
                <a:cs typeface="+mj-cs"/>
                <a:sym typeface="Helvetica Neue"/>
              </a:defRPr>
            </a:lvl1pPr>
          </a:lstStyle>
          <a:p>
            <a:pPr/>
            <a:r>
              <a:t>Autore e data</a:t>
            </a:r>
          </a:p>
        </p:txBody>
      </p:sp>
      <p:sp>
        <p:nvSpPr>
          <p:cNvPr id="12" name="Titolo presentazione"/>
          <p:cNvSpPr txBox="1"/>
          <p:nvPr>
            <p:ph type="title" hasCustomPrompt="1"/>
          </p:nvPr>
        </p:nvSpPr>
        <p:spPr>
          <a:xfrm>
            <a:off x="1206496" y="2574991"/>
            <a:ext cx="21971004" cy="4648201"/>
          </a:xfrm>
          <a:prstGeom prst="rect">
            <a:avLst/>
          </a:prstGeom>
        </p:spPr>
        <p:txBody>
          <a:bodyPr anchor="b"/>
          <a:lstStyle>
            <a:lvl1pPr algn="l">
              <a:defRPr b="1" spc="-232" sz="11600">
                <a:solidFill>
                  <a:srgbClr val="FFFFFF"/>
                </a:solidFill>
                <a:latin typeface="+mj-lt"/>
                <a:ea typeface="+mj-ea"/>
                <a:cs typeface="+mj-cs"/>
                <a:sym typeface="Helvetica Neue"/>
              </a:defRPr>
            </a:lvl1pPr>
          </a:lstStyle>
          <a:p>
            <a:pPr/>
            <a:r>
              <a:t>Titolo presentazione</a:t>
            </a:r>
          </a:p>
        </p:txBody>
      </p:sp>
      <p:sp>
        <p:nvSpPr>
          <p:cNvPr id="13" name="Corpo livello uno…"/>
          <p:cNvSpPr txBox="1"/>
          <p:nvPr>
            <p:ph type="body" sz="quarter" idx="1" hasCustomPrompt="1"/>
          </p:nvPr>
        </p:nvSpPr>
        <p:spPr>
          <a:xfrm>
            <a:off x="1206500" y="7196865"/>
            <a:ext cx="21971000" cy="1905001"/>
          </a:xfrm>
          <a:prstGeom prst="rect">
            <a:avLst/>
          </a:prstGeom>
        </p:spPr>
        <p:txBody>
          <a:bodyPr/>
          <a:lstStyle>
            <a:lvl1pPr marL="0" indent="0" defTabSz="825500">
              <a:spcBef>
                <a:spcPts val="0"/>
              </a:spcBef>
              <a:buSzTx/>
              <a:buNone/>
              <a:defRPr b="1" sz="5500">
                <a:solidFill>
                  <a:srgbClr val="FFFFFF"/>
                </a:solidFill>
                <a:latin typeface="+mj-lt"/>
                <a:ea typeface="+mj-ea"/>
                <a:cs typeface="+mj-cs"/>
                <a:sym typeface="Helvetica Neue"/>
              </a:defRPr>
            </a:lvl1pPr>
            <a:lvl2pPr marL="0" indent="457200" defTabSz="825500">
              <a:spcBef>
                <a:spcPts val="0"/>
              </a:spcBef>
              <a:buSzTx/>
              <a:buNone/>
              <a:defRPr b="1" sz="5500">
                <a:solidFill>
                  <a:srgbClr val="FFFFFF"/>
                </a:solidFill>
                <a:latin typeface="+mj-lt"/>
                <a:ea typeface="+mj-ea"/>
                <a:cs typeface="+mj-cs"/>
                <a:sym typeface="Helvetica Neue"/>
              </a:defRPr>
            </a:lvl2pPr>
            <a:lvl3pPr marL="0" indent="914400" defTabSz="825500">
              <a:spcBef>
                <a:spcPts val="0"/>
              </a:spcBef>
              <a:buSzTx/>
              <a:buNone/>
              <a:defRPr b="1" sz="5500">
                <a:solidFill>
                  <a:srgbClr val="FFFFFF"/>
                </a:solidFill>
                <a:latin typeface="+mj-lt"/>
                <a:ea typeface="+mj-ea"/>
                <a:cs typeface="+mj-cs"/>
                <a:sym typeface="Helvetica Neue"/>
              </a:defRPr>
            </a:lvl3pPr>
            <a:lvl4pPr marL="0" indent="1371600" defTabSz="825500">
              <a:spcBef>
                <a:spcPts val="0"/>
              </a:spcBef>
              <a:buSzTx/>
              <a:buNone/>
              <a:defRPr b="1" sz="5500">
                <a:solidFill>
                  <a:srgbClr val="FFFFFF"/>
                </a:solidFill>
                <a:latin typeface="+mj-lt"/>
                <a:ea typeface="+mj-ea"/>
                <a:cs typeface="+mj-cs"/>
                <a:sym typeface="Helvetica Neue"/>
              </a:defRPr>
            </a:lvl4pPr>
            <a:lvl5pPr marL="0" indent="1828800" defTabSz="825500">
              <a:spcBef>
                <a:spcPts val="0"/>
              </a:spcBef>
              <a:buSzTx/>
              <a:buNone/>
              <a:defRPr b="1" sz="5500">
                <a:solidFill>
                  <a:srgbClr val="FFFFFF"/>
                </a:solidFill>
                <a:latin typeface="+mj-lt"/>
                <a:ea typeface="+mj-ea"/>
                <a:cs typeface="+mj-cs"/>
                <a:sym typeface="Helvetica Neue"/>
              </a:defRPr>
            </a:lvl5pPr>
          </a:lstStyle>
          <a:p>
            <a:pPr/>
            <a:r>
              <a:t>Sottotitolo presentazione</a:t>
            </a:r>
          </a:p>
          <a:p>
            <a:pPr lvl="1"/>
            <a:r>
              <a:t/>
            </a:r>
          </a:p>
          <a:p>
            <a:pPr lvl="2"/>
            <a:r>
              <a:t/>
            </a:r>
          </a:p>
          <a:p>
            <a:pPr lvl="3"/>
            <a:r>
              <a:t/>
            </a:r>
          </a:p>
          <a:p>
            <a:pPr lvl="4"/>
            <a:r>
              <a:t/>
            </a:r>
          </a:p>
        </p:txBody>
      </p:sp>
      <p:sp>
        <p:nvSpPr>
          <p:cNvPr id="14" name="Numero diapositiva"/>
          <p:cNvSpPr txBox="1"/>
          <p:nvPr>
            <p:ph type="sldNum" sz="quarter" idx="2"/>
          </p:nvPr>
        </p:nvSpPr>
        <p:spPr>
          <a:xfrm>
            <a:off x="12007748" y="13080999"/>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olo titolo">
    <p:spTree>
      <p:nvGrpSpPr>
        <p:cNvPr id="1" name=""/>
        <p:cNvGrpSpPr/>
        <p:nvPr/>
      </p:nvGrpSpPr>
      <p:grpSpPr>
        <a:xfrm>
          <a:off x="0" y="0"/>
          <a:ext cx="0" cy="0"/>
          <a:chOff x="0" y="0"/>
          <a:chExt cx="0" cy="0"/>
        </a:xfrm>
      </p:grpSpPr>
      <p:sp>
        <p:nvSpPr>
          <p:cNvPr id="99" name="Titolo"/>
          <p:cNvSpPr txBox="1"/>
          <p:nvPr>
            <p:ph type="title" hasCustomPrompt="1"/>
          </p:nvPr>
        </p:nvSpPr>
        <p:spPr>
          <a:xfrm>
            <a:off x="1206500" y="952500"/>
            <a:ext cx="21971000" cy="1434949"/>
          </a:xfrm>
          <a:prstGeom prst="rect">
            <a:avLst/>
          </a:prstGeom>
        </p:spPr>
        <p:txBody>
          <a:bodyPr/>
          <a:lstStyle/>
          <a:p>
            <a:pPr/>
            <a:r>
              <a:t>Titolo</a:t>
            </a:r>
          </a:p>
        </p:txBody>
      </p:sp>
      <p:sp>
        <p:nvSpPr>
          <p:cNvPr id="100" name="Sottotitolo diapositiva"/>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diapositiva</a:t>
            </a:r>
          </a:p>
        </p:txBody>
      </p:sp>
      <p:sp>
        <p:nvSpPr>
          <p:cNvPr id="101"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gramma">
    <p:spTree>
      <p:nvGrpSpPr>
        <p:cNvPr id="1" name=""/>
        <p:cNvGrpSpPr/>
        <p:nvPr/>
      </p:nvGrpSpPr>
      <p:grpSpPr>
        <a:xfrm>
          <a:off x="0" y="0"/>
          <a:ext cx="0" cy="0"/>
          <a:chOff x="0" y="0"/>
          <a:chExt cx="0" cy="0"/>
        </a:xfrm>
      </p:grpSpPr>
      <p:sp>
        <p:nvSpPr>
          <p:cNvPr id="108" name="Titolo programma"/>
          <p:cNvSpPr txBox="1"/>
          <p:nvPr>
            <p:ph type="title" hasCustomPrompt="1"/>
          </p:nvPr>
        </p:nvSpPr>
        <p:spPr>
          <a:xfrm>
            <a:off x="1206500" y="952500"/>
            <a:ext cx="21971000" cy="1435100"/>
          </a:xfrm>
          <a:prstGeom prst="rect">
            <a:avLst/>
          </a:prstGeom>
        </p:spPr>
        <p:txBody>
          <a:bodyPr/>
          <a:lstStyle/>
          <a:p>
            <a:pPr/>
            <a:r>
              <a:t>Titolo programma</a:t>
            </a:r>
          </a:p>
        </p:txBody>
      </p:sp>
      <p:sp>
        <p:nvSpPr>
          <p:cNvPr id="109" name="Sottotitolo programma"/>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programma</a:t>
            </a:r>
          </a:p>
        </p:txBody>
      </p:sp>
      <p:sp>
        <p:nvSpPr>
          <p:cNvPr id="110" name="Corpo livello uno…"/>
          <p:cNvSpPr txBox="1"/>
          <p:nvPr>
            <p:ph type="body" idx="1" hasCustomPrompt="1"/>
          </p:nvPr>
        </p:nvSpPr>
        <p:spPr>
          <a:prstGeom prst="rect">
            <a:avLst/>
          </a:prstGeom>
        </p:spPr>
        <p:txBody>
          <a:bodyPr/>
          <a:lstStyle>
            <a:lvl1pPr marL="0" indent="0" defTabSz="825500">
              <a:spcBef>
                <a:spcPts val="1800"/>
              </a:spcBef>
              <a:buSzTx/>
              <a:buNone/>
              <a:defRPr spc="-55" sz="5500">
                <a:solidFill>
                  <a:srgbClr val="FFFFFF"/>
                </a:solidFill>
                <a:latin typeface="+mj-lt"/>
                <a:ea typeface="+mj-ea"/>
                <a:cs typeface="+mj-cs"/>
                <a:sym typeface="Helvetica Neue"/>
              </a:defRPr>
            </a:lvl1pPr>
            <a:lvl2pPr marL="0" indent="457200" defTabSz="825500">
              <a:spcBef>
                <a:spcPts val="1800"/>
              </a:spcBef>
              <a:buSzTx/>
              <a:buNone/>
              <a:defRPr spc="-55" sz="5500">
                <a:solidFill>
                  <a:srgbClr val="FFFFFF"/>
                </a:solidFill>
                <a:latin typeface="+mj-lt"/>
                <a:ea typeface="+mj-ea"/>
                <a:cs typeface="+mj-cs"/>
                <a:sym typeface="Helvetica Neue"/>
              </a:defRPr>
            </a:lvl2pPr>
            <a:lvl3pPr marL="0" indent="914400" defTabSz="825500">
              <a:spcBef>
                <a:spcPts val="1800"/>
              </a:spcBef>
              <a:buSzTx/>
              <a:buNone/>
              <a:defRPr spc="-55" sz="5500">
                <a:solidFill>
                  <a:srgbClr val="FFFFFF"/>
                </a:solidFill>
                <a:latin typeface="+mj-lt"/>
                <a:ea typeface="+mj-ea"/>
                <a:cs typeface="+mj-cs"/>
                <a:sym typeface="Helvetica Neue"/>
              </a:defRPr>
            </a:lvl3pPr>
            <a:lvl4pPr marL="0" indent="1371600" defTabSz="825500">
              <a:spcBef>
                <a:spcPts val="1800"/>
              </a:spcBef>
              <a:buSzTx/>
              <a:buNone/>
              <a:defRPr spc="-55" sz="5500">
                <a:solidFill>
                  <a:srgbClr val="FFFFFF"/>
                </a:solidFill>
                <a:latin typeface="+mj-lt"/>
                <a:ea typeface="+mj-ea"/>
                <a:cs typeface="+mj-cs"/>
                <a:sym typeface="Helvetica Neue"/>
              </a:defRPr>
            </a:lvl4pPr>
            <a:lvl5pPr marL="0" indent="1828800" defTabSz="825500">
              <a:spcBef>
                <a:spcPts val="1800"/>
              </a:spcBef>
              <a:buSzTx/>
              <a:buNone/>
              <a:defRPr spc="-55" sz="5500">
                <a:solidFill>
                  <a:srgbClr val="FFFFFF"/>
                </a:solidFill>
                <a:latin typeface="+mj-lt"/>
                <a:ea typeface="+mj-ea"/>
                <a:cs typeface="+mj-cs"/>
                <a:sym typeface="Helvetica Neue"/>
              </a:defRPr>
            </a:lvl5pPr>
          </a:lstStyle>
          <a:p>
            <a:pPr/>
            <a:r>
              <a:t>Argomenti del programma</a:t>
            </a:r>
          </a:p>
          <a:p>
            <a:pPr lvl="1"/>
            <a:r>
              <a:t/>
            </a:r>
          </a:p>
          <a:p>
            <a:pPr lvl="2"/>
            <a:r>
              <a:t/>
            </a:r>
          </a:p>
          <a:p>
            <a:pPr lvl="3"/>
            <a:r>
              <a:t/>
            </a:r>
          </a:p>
          <a:p>
            <a:pPr lvl="4"/>
            <a:r>
              <a:t/>
            </a:r>
          </a:p>
        </p:txBody>
      </p:sp>
      <p:sp>
        <p:nvSpPr>
          <p:cNvPr id="111"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ichiarazion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Corpo livello uno…"/>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solidFill>
                  <a:srgbClr val="FFFFFF"/>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solidFill>
                  <a:srgbClr val="FFFFFF"/>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solidFill>
                  <a:srgbClr val="FFFFFF"/>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solidFill>
                  <a:srgbClr val="FFFFFF"/>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solidFill>
                  <a:srgbClr val="FFFFFF"/>
                </a:solidFill>
                <a:latin typeface="Helvetica Neue Medium"/>
                <a:ea typeface="Helvetica Neue Medium"/>
                <a:cs typeface="Helvetica Neue Medium"/>
                <a:sym typeface="Helvetica Neue Medium"/>
              </a:defRPr>
            </a:lvl5pPr>
          </a:lstStyle>
          <a:p>
            <a:pPr/>
            <a:r>
              <a:t>Dichiarazione</a:t>
            </a:r>
          </a:p>
          <a:p>
            <a:pPr lvl="1"/>
            <a:r>
              <a:t/>
            </a:r>
          </a:p>
          <a:p>
            <a:pPr lvl="2"/>
            <a:r>
              <a:t/>
            </a:r>
          </a:p>
          <a:p>
            <a:pPr lvl="3"/>
            <a:r>
              <a:t/>
            </a:r>
          </a:p>
          <a:p>
            <a:pPr lvl="4"/>
            <a:r>
              <a:t/>
            </a:r>
          </a:p>
        </p:txBody>
      </p:sp>
      <p:sp>
        <p:nvSpPr>
          <p:cNvPr id="119"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formazione importan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Dettagli informazione"/>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spcBef>
                <a:spcPts val="0"/>
              </a:spcBef>
              <a:buSzTx/>
              <a:buNone/>
              <a:defRPr b="1" sz="5500">
                <a:solidFill>
                  <a:srgbClr val="FFFFFF"/>
                </a:solidFill>
                <a:latin typeface="+mj-lt"/>
                <a:ea typeface="+mj-ea"/>
                <a:cs typeface="+mj-cs"/>
                <a:sym typeface="Helvetica Neue"/>
              </a:defRPr>
            </a:lvl1pPr>
          </a:lstStyle>
          <a:p>
            <a:pPr/>
            <a:r>
              <a:t>Dettagli informazione</a:t>
            </a:r>
          </a:p>
        </p:txBody>
      </p:sp>
      <p:sp>
        <p:nvSpPr>
          <p:cNvPr id="127" name="Corpo livello uno…"/>
          <p:cNvSpPr txBox="1"/>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b="1" spc="-250" sz="25000">
                <a:solidFill>
                  <a:srgbClr val="FFFFFF"/>
                </a:solidFill>
                <a:latin typeface="+mj-lt"/>
                <a:ea typeface="+mj-ea"/>
                <a:cs typeface="+mj-cs"/>
                <a:sym typeface="Helvetica Neue"/>
              </a:defRPr>
            </a:lvl1pPr>
            <a:lvl2pPr marL="0" indent="457200" algn="ctr">
              <a:lnSpc>
                <a:spcPct val="80000"/>
              </a:lnSpc>
              <a:spcBef>
                <a:spcPts val="0"/>
              </a:spcBef>
              <a:buSzTx/>
              <a:buNone/>
              <a:defRPr b="1" spc="-250" sz="25000">
                <a:solidFill>
                  <a:srgbClr val="FFFFFF"/>
                </a:solidFill>
                <a:latin typeface="+mj-lt"/>
                <a:ea typeface="+mj-ea"/>
                <a:cs typeface="+mj-cs"/>
                <a:sym typeface="Helvetica Neue"/>
              </a:defRPr>
            </a:lvl2pPr>
            <a:lvl3pPr marL="0" indent="914400" algn="ctr">
              <a:lnSpc>
                <a:spcPct val="80000"/>
              </a:lnSpc>
              <a:spcBef>
                <a:spcPts val="0"/>
              </a:spcBef>
              <a:buSzTx/>
              <a:buNone/>
              <a:defRPr b="1" spc="-250" sz="25000">
                <a:solidFill>
                  <a:srgbClr val="FFFFFF"/>
                </a:solidFill>
                <a:latin typeface="+mj-lt"/>
                <a:ea typeface="+mj-ea"/>
                <a:cs typeface="+mj-cs"/>
                <a:sym typeface="Helvetica Neue"/>
              </a:defRPr>
            </a:lvl3pPr>
            <a:lvl4pPr marL="0" indent="1371600" algn="ctr">
              <a:lnSpc>
                <a:spcPct val="80000"/>
              </a:lnSpc>
              <a:spcBef>
                <a:spcPts val="0"/>
              </a:spcBef>
              <a:buSzTx/>
              <a:buNone/>
              <a:defRPr b="1" spc="-250" sz="25000">
                <a:solidFill>
                  <a:srgbClr val="FFFFFF"/>
                </a:solidFill>
                <a:latin typeface="+mj-lt"/>
                <a:ea typeface="+mj-ea"/>
                <a:cs typeface="+mj-cs"/>
                <a:sym typeface="Helvetica Neue"/>
              </a:defRPr>
            </a:lvl4pPr>
            <a:lvl5pPr marL="0" indent="1828800" algn="ctr">
              <a:lnSpc>
                <a:spcPct val="80000"/>
              </a:lnSpc>
              <a:spcBef>
                <a:spcPts val="0"/>
              </a:spcBef>
              <a:buSzTx/>
              <a:buNone/>
              <a:defRPr b="1" spc="-250" sz="25000">
                <a:solidFill>
                  <a:srgbClr val="FFFFFF"/>
                </a:solidFill>
                <a:latin typeface="+mj-lt"/>
                <a:ea typeface="+mj-ea"/>
                <a:cs typeface="+mj-cs"/>
                <a:sym typeface="Helvetica Neue"/>
              </a:defRPr>
            </a:lvl5pPr>
          </a:lstStyle>
          <a:p>
            <a:pPr/>
            <a:r>
              <a:t>100%</a:t>
            </a:r>
          </a:p>
          <a:p>
            <a:pPr lvl="1"/>
            <a:r>
              <a:t/>
            </a:r>
          </a:p>
          <a:p>
            <a:pPr lvl="2"/>
            <a:r>
              <a:t/>
            </a:r>
          </a:p>
          <a:p>
            <a:pPr lvl="3"/>
            <a:r>
              <a:t/>
            </a:r>
          </a:p>
          <a:p>
            <a:pPr lvl="4"/>
            <a:r>
              <a:t/>
            </a:r>
          </a:p>
        </p:txBody>
      </p:sp>
      <p:sp>
        <p:nvSpPr>
          <p:cNvPr id="128"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zion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Attribuzione"/>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spcBef>
                <a:spcPts val="0"/>
              </a:spcBef>
              <a:buSzTx/>
              <a:buNone/>
              <a:defRPr b="1">
                <a:solidFill>
                  <a:srgbClr val="FFFFFF"/>
                </a:solidFill>
                <a:latin typeface="+mj-lt"/>
                <a:ea typeface="+mj-ea"/>
                <a:cs typeface="+mj-cs"/>
                <a:sym typeface="Helvetica Neue"/>
              </a:defRPr>
            </a:lvl1pPr>
          </a:lstStyle>
          <a:p>
            <a:pPr/>
            <a:r>
              <a:t>Attribuzione</a:t>
            </a:r>
          </a:p>
        </p:txBody>
      </p:sp>
      <p:sp>
        <p:nvSpPr>
          <p:cNvPr id="136" name="Corpo livello uno…"/>
          <p:cNvSpPr txBox="1"/>
          <p:nvPr>
            <p:ph type="body" sz="half" idx="1" hasCustomPrompt="1"/>
          </p:nvPr>
        </p:nvSpPr>
        <p:spPr>
          <a:xfrm>
            <a:off x="1753923" y="4939860"/>
            <a:ext cx="20876154" cy="3836280"/>
          </a:xfrm>
          <a:prstGeom prst="rect">
            <a:avLst/>
          </a:prstGeom>
        </p:spPr>
        <p:txBody>
          <a:bodyPr anchor="ctr"/>
          <a:lstStyle>
            <a:lvl1pPr marL="638923" indent="-469900">
              <a:lnSpc>
                <a:spcPct val="90000"/>
              </a:lnSpc>
              <a:spcBef>
                <a:spcPts val="0"/>
              </a:spcBef>
              <a:buSzTx/>
              <a:buNone/>
              <a:defRPr spc="-170" sz="8500">
                <a:solidFill>
                  <a:srgbClr val="FFFFFF"/>
                </a:solidFill>
                <a:latin typeface="Helvetica Neue Medium"/>
                <a:ea typeface="Helvetica Neue Medium"/>
                <a:cs typeface="Helvetica Neue Medium"/>
                <a:sym typeface="Helvetica Neue Medium"/>
              </a:defRPr>
            </a:lvl1pPr>
            <a:lvl2pPr marL="638923" indent="-12700">
              <a:lnSpc>
                <a:spcPct val="90000"/>
              </a:lnSpc>
              <a:spcBef>
                <a:spcPts val="0"/>
              </a:spcBef>
              <a:buSzTx/>
              <a:buNone/>
              <a:defRPr spc="-170" sz="8500">
                <a:solidFill>
                  <a:srgbClr val="FFFFFF"/>
                </a:solidFill>
                <a:latin typeface="Helvetica Neue Medium"/>
                <a:ea typeface="Helvetica Neue Medium"/>
                <a:cs typeface="Helvetica Neue Medium"/>
                <a:sym typeface="Helvetica Neue Medium"/>
              </a:defRPr>
            </a:lvl2pPr>
            <a:lvl3pPr marL="638923" indent="444500">
              <a:lnSpc>
                <a:spcPct val="90000"/>
              </a:lnSpc>
              <a:spcBef>
                <a:spcPts val="0"/>
              </a:spcBef>
              <a:buSzTx/>
              <a:buNone/>
              <a:defRPr spc="-170" sz="8500">
                <a:solidFill>
                  <a:srgbClr val="FFFFFF"/>
                </a:solidFill>
                <a:latin typeface="Helvetica Neue Medium"/>
                <a:ea typeface="Helvetica Neue Medium"/>
                <a:cs typeface="Helvetica Neue Medium"/>
                <a:sym typeface="Helvetica Neue Medium"/>
              </a:defRPr>
            </a:lvl3pPr>
            <a:lvl4pPr marL="638923" indent="901700">
              <a:lnSpc>
                <a:spcPct val="90000"/>
              </a:lnSpc>
              <a:spcBef>
                <a:spcPts val="0"/>
              </a:spcBef>
              <a:buSzTx/>
              <a:buNone/>
              <a:defRPr spc="-170" sz="8500">
                <a:solidFill>
                  <a:srgbClr val="FFFFFF"/>
                </a:solidFill>
                <a:latin typeface="Helvetica Neue Medium"/>
                <a:ea typeface="Helvetica Neue Medium"/>
                <a:cs typeface="Helvetica Neue Medium"/>
                <a:sym typeface="Helvetica Neue Medium"/>
              </a:defRPr>
            </a:lvl4pPr>
            <a:lvl5pPr marL="638923" indent="1358900">
              <a:lnSpc>
                <a:spcPct val="90000"/>
              </a:lnSpc>
              <a:spcBef>
                <a:spcPts val="0"/>
              </a:spcBef>
              <a:buSzTx/>
              <a:buNone/>
              <a:defRPr spc="-170" sz="8500">
                <a:solidFill>
                  <a:srgbClr val="FFFFFF"/>
                </a:solidFill>
                <a:latin typeface="Helvetica Neue Medium"/>
                <a:ea typeface="Helvetica Neue Medium"/>
                <a:cs typeface="Helvetica Neue Medium"/>
                <a:sym typeface="Helvetica Neue Medium"/>
              </a:defRPr>
            </a:lvl5pPr>
          </a:lstStyle>
          <a:p>
            <a:pPr/>
            <a:r>
              <a:t>“Citazione degna di nota”</a:t>
            </a:r>
          </a:p>
          <a:p>
            <a:pPr lvl="1"/>
            <a:r>
              <a:t/>
            </a:r>
          </a:p>
          <a:p>
            <a:pPr lvl="2"/>
            <a:r>
              <a:t/>
            </a:r>
          </a:p>
          <a:p>
            <a:pPr lvl="3"/>
            <a:r>
              <a:t/>
            </a:r>
          </a:p>
          <a:p>
            <a:pPr lvl="4"/>
            <a:r>
              <a:t/>
            </a:r>
          </a:p>
        </p:txBody>
      </p:sp>
      <p:sp>
        <p:nvSpPr>
          <p:cNvPr id="137"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3 per pagina">
    <p:spTree>
      <p:nvGrpSpPr>
        <p:cNvPr id="1" name=""/>
        <p:cNvGrpSpPr/>
        <p:nvPr/>
      </p:nvGrpSpPr>
      <p:grpSpPr>
        <a:xfrm>
          <a:off x="0" y="0"/>
          <a:ext cx="0" cy="0"/>
          <a:chOff x="0" y="0"/>
          <a:chExt cx="0" cy="0"/>
        </a:xfrm>
      </p:grpSpPr>
      <p:sp>
        <p:nvSpPr>
          <p:cNvPr id="144" name="Vista dal basso in bianco e nero di un condominio futuristico sotto un cielo nuvoloso"/>
          <p:cNvSpPr/>
          <p:nvPr>
            <p:ph type="pic" idx="21"/>
          </p:nvPr>
        </p:nvSpPr>
        <p:spPr>
          <a:xfrm>
            <a:off x="-120802" y="1270000"/>
            <a:ext cx="16840201" cy="11226800"/>
          </a:xfrm>
          <a:prstGeom prst="rect">
            <a:avLst/>
          </a:prstGeom>
        </p:spPr>
        <p:txBody>
          <a:bodyPr lIns="91439" tIns="45719" rIns="91439" bIns="45719">
            <a:noAutofit/>
          </a:bodyPr>
          <a:lstStyle/>
          <a:p>
            <a:pPr/>
          </a:p>
        </p:txBody>
      </p:sp>
      <p:sp>
        <p:nvSpPr>
          <p:cNvPr id="145" name="Foto in bianco e nero dell’esterno di un complesso di uffici moderno "/>
          <p:cNvSpPr/>
          <p:nvPr>
            <p:ph type="pic" sz="quarter" idx="22"/>
          </p:nvPr>
        </p:nvSpPr>
        <p:spPr>
          <a:xfrm>
            <a:off x="15443200" y="1270000"/>
            <a:ext cx="8102600" cy="5410200"/>
          </a:xfrm>
          <a:prstGeom prst="rect">
            <a:avLst/>
          </a:prstGeom>
        </p:spPr>
        <p:txBody>
          <a:bodyPr lIns="91439" tIns="45719" rIns="91439" bIns="45719">
            <a:noAutofit/>
          </a:bodyPr>
          <a:lstStyle/>
          <a:p>
            <a:pPr/>
          </a:p>
        </p:txBody>
      </p:sp>
      <p:sp>
        <p:nvSpPr>
          <p:cNvPr id="146" name="Foto in bianco e nero di un’architettura moderna a reticolo"/>
          <p:cNvSpPr/>
          <p:nvPr>
            <p:ph type="pic" sz="half" idx="23"/>
          </p:nvPr>
        </p:nvSpPr>
        <p:spPr>
          <a:xfrm>
            <a:off x="15811500" y="4876800"/>
            <a:ext cx="7366000" cy="9829800"/>
          </a:xfrm>
          <a:prstGeom prst="rect">
            <a:avLst/>
          </a:prstGeom>
        </p:spPr>
        <p:txBody>
          <a:bodyPr lIns="91439" tIns="45719" rIns="91439" bIns="45719">
            <a:noAutofit/>
          </a:bodyPr>
          <a:lstStyle/>
          <a:p>
            <a:pPr/>
          </a:p>
        </p:txBody>
      </p:sp>
      <p:sp>
        <p:nvSpPr>
          <p:cNvPr id="147"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p:bg>
      <p:bgPr>
        <a:solidFill>
          <a:srgbClr val="000000"/>
        </a:solidFill>
      </p:bgPr>
    </p:bg>
    <p:spTree>
      <p:nvGrpSpPr>
        <p:cNvPr id="1" name=""/>
        <p:cNvGrpSpPr/>
        <p:nvPr/>
      </p:nvGrpSpPr>
      <p:grpSpPr>
        <a:xfrm>
          <a:off x="0" y="0"/>
          <a:ext cx="0" cy="0"/>
          <a:chOff x="0" y="0"/>
          <a:chExt cx="0" cy="0"/>
        </a:xfrm>
      </p:grpSpPr>
      <p:sp>
        <p:nvSpPr>
          <p:cNvPr id="154" name="Vista dal basso in bianco e nero di un edificio moderno"/>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55"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uot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 foto">
    <p:bg>
      <p:bgPr>
        <a:solidFill>
          <a:srgbClr val="000000"/>
        </a:solidFill>
      </p:bgPr>
    </p:bg>
    <p:spTree>
      <p:nvGrpSpPr>
        <p:cNvPr id="1" name=""/>
        <p:cNvGrpSpPr/>
        <p:nvPr/>
      </p:nvGrpSpPr>
      <p:grpSpPr>
        <a:xfrm>
          <a:off x="0" y="0"/>
          <a:ext cx="0" cy="0"/>
          <a:chOff x="0" y="0"/>
          <a:chExt cx="0" cy="0"/>
        </a:xfrm>
      </p:grpSpPr>
      <p:sp>
        <p:nvSpPr>
          <p:cNvPr id="21" name="Foto in bianco e nero di luci e ombre su un edificio"/>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Titolo presentazione"/>
          <p:cNvSpPr txBox="1"/>
          <p:nvPr>
            <p:ph type="title" hasCustomPrompt="1"/>
          </p:nvPr>
        </p:nvSpPr>
        <p:spPr>
          <a:xfrm>
            <a:off x="1206500" y="7124700"/>
            <a:ext cx="21971000" cy="4648200"/>
          </a:xfrm>
          <a:prstGeom prst="rect">
            <a:avLst/>
          </a:prstGeom>
        </p:spPr>
        <p:txBody>
          <a:bodyPr anchor="b"/>
          <a:lstStyle>
            <a:lvl1pPr algn="l">
              <a:defRPr b="1" spc="-232" sz="11600">
                <a:solidFill>
                  <a:srgbClr val="FFFFFF"/>
                </a:solidFill>
                <a:latin typeface="+mj-lt"/>
                <a:ea typeface="+mj-ea"/>
                <a:cs typeface="+mj-cs"/>
                <a:sym typeface="Helvetica Neue"/>
              </a:defRPr>
            </a:lvl1pPr>
          </a:lstStyle>
          <a:p>
            <a:pPr/>
            <a:r>
              <a:t>Titolo presentazione</a:t>
            </a:r>
          </a:p>
        </p:txBody>
      </p:sp>
      <p:sp>
        <p:nvSpPr>
          <p:cNvPr id="23" name="Autore e data"/>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spcBef>
                <a:spcPts val="0"/>
              </a:spcBef>
              <a:buSzTx/>
              <a:buNone/>
              <a:defRPr b="1">
                <a:solidFill>
                  <a:srgbClr val="FFFFFF"/>
                </a:solidFill>
                <a:latin typeface="+mj-lt"/>
                <a:ea typeface="+mj-ea"/>
                <a:cs typeface="+mj-cs"/>
                <a:sym typeface="Helvetica Neue"/>
              </a:defRPr>
            </a:lvl1pPr>
          </a:lstStyle>
          <a:p>
            <a:pPr/>
            <a:r>
              <a:t>Autore e data</a:t>
            </a:r>
          </a:p>
        </p:txBody>
      </p:sp>
      <p:sp>
        <p:nvSpPr>
          <p:cNvPr id="24" name="Corpo livello uno…"/>
          <p:cNvSpPr txBox="1"/>
          <p:nvPr>
            <p:ph type="body" sz="quarter" idx="1" hasCustomPrompt="1"/>
          </p:nvPr>
        </p:nvSpPr>
        <p:spPr>
          <a:xfrm>
            <a:off x="1206500" y="11609910"/>
            <a:ext cx="21971000" cy="1144688"/>
          </a:xfrm>
          <a:prstGeom prst="rect">
            <a:avLst/>
          </a:prstGeom>
        </p:spPr>
        <p:txBody>
          <a:bodyPr/>
          <a:lstStyle>
            <a:lvl1pPr marL="0" indent="0" defTabSz="825500">
              <a:spcBef>
                <a:spcPts val="0"/>
              </a:spcBef>
              <a:buSzTx/>
              <a:buNone/>
              <a:defRPr b="1" sz="5500">
                <a:solidFill>
                  <a:srgbClr val="FFFFFF"/>
                </a:solidFill>
                <a:latin typeface="+mj-lt"/>
                <a:ea typeface="+mj-ea"/>
                <a:cs typeface="+mj-cs"/>
                <a:sym typeface="Helvetica Neue"/>
              </a:defRPr>
            </a:lvl1pPr>
            <a:lvl2pPr marL="0" indent="457200" defTabSz="825500">
              <a:spcBef>
                <a:spcPts val="0"/>
              </a:spcBef>
              <a:buSzTx/>
              <a:buNone/>
              <a:defRPr b="1" sz="5500">
                <a:solidFill>
                  <a:srgbClr val="FFFFFF"/>
                </a:solidFill>
                <a:latin typeface="+mj-lt"/>
                <a:ea typeface="+mj-ea"/>
                <a:cs typeface="+mj-cs"/>
                <a:sym typeface="Helvetica Neue"/>
              </a:defRPr>
            </a:lvl2pPr>
            <a:lvl3pPr marL="0" indent="914400" defTabSz="825500">
              <a:spcBef>
                <a:spcPts val="0"/>
              </a:spcBef>
              <a:buSzTx/>
              <a:buNone/>
              <a:defRPr b="1" sz="5500">
                <a:solidFill>
                  <a:srgbClr val="FFFFFF"/>
                </a:solidFill>
                <a:latin typeface="+mj-lt"/>
                <a:ea typeface="+mj-ea"/>
                <a:cs typeface="+mj-cs"/>
                <a:sym typeface="Helvetica Neue"/>
              </a:defRPr>
            </a:lvl3pPr>
            <a:lvl4pPr marL="0" indent="1371600" defTabSz="825500">
              <a:spcBef>
                <a:spcPts val="0"/>
              </a:spcBef>
              <a:buSzTx/>
              <a:buNone/>
              <a:defRPr b="1" sz="5500">
                <a:solidFill>
                  <a:srgbClr val="FFFFFF"/>
                </a:solidFill>
                <a:latin typeface="+mj-lt"/>
                <a:ea typeface="+mj-ea"/>
                <a:cs typeface="+mj-cs"/>
                <a:sym typeface="Helvetica Neue"/>
              </a:defRPr>
            </a:lvl4pPr>
            <a:lvl5pPr marL="0" indent="1828800" defTabSz="825500">
              <a:spcBef>
                <a:spcPts val="0"/>
              </a:spcBef>
              <a:buSzTx/>
              <a:buNone/>
              <a:defRPr b="1" sz="5500">
                <a:solidFill>
                  <a:srgbClr val="FFFFFF"/>
                </a:solidFill>
                <a:latin typeface="+mj-lt"/>
                <a:ea typeface="+mj-ea"/>
                <a:cs typeface="+mj-cs"/>
                <a:sym typeface="Helvetica Neue"/>
              </a:defRPr>
            </a:lvl5pPr>
          </a:lstStyle>
          <a:p>
            <a:pPr/>
            <a:r>
              <a:t>Sottotitolo presentazione </a:t>
            </a:r>
          </a:p>
          <a:p>
            <a:pPr lvl="1"/>
            <a:r>
              <a:t/>
            </a:r>
          </a:p>
          <a:p>
            <a:pPr lvl="2"/>
            <a:r>
              <a:t/>
            </a:r>
          </a:p>
          <a:p>
            <a:pPr lvl="3"/>
            <a:r>
              <a:t/>
            </a:r>
          </a:p>
          <a:p>
            <a:pPr lvl="4"/>
            <a:r>
              <a:t/>
            </a:r>
          </a:p>
        </p:txBody>
      </p:sp>
      <p:sp>
        <p:nvSpPr>
          <p:cNvPr id="25"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 foto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Titolo"/>
          <p:cNvSpPr txBox="1"/>
          <p:nvPr>
            <p:ph type="title" hasCustomPrompt="1"/>
          </p:nvPr>
        </p:nvSpPr>
        <p:spPr>
          <a:xfrm>
            <a:off x="1206500" y="1270000"/>
            <a:ext cx="9779000" cy="5882273"/>
          </a:xfrm>
          <a:prstGeom prst="rect">
            <a:avLst/>
          </a:prstGeom>
        </p:spPr>
        <p:txBody>
          <a:bodyPr anchor="b"/>
          <a:lstStyle/>
          <a:p>
            <a:pPr/>
            <a:r>
              <a:t>Titolo</a:t>
            </a:r>
          </a:p>
        </p:txBody>
      </p:sp>
      <p:sp>
        <p:nvSpPr>
          <p:cNvPr id="33" name="Corpo livello uno…"/>
          <p:cNvSpPr txBox="1"/>
          <p:nvPr>
            <p:ph type="body" sz="quarter" idx="1" hasCustomPrompt="1"/>
          </p:nvPr>
        </p:nvSpPr>
        <p:spPr>
          <a:xfrm>
            <a:off x="1206500" y="7060576"/>
            <a:ext cx="9779000" cy="5382403"/>
          </a:xfrm>
          <a:prstGeom prst="rect">
            <a:avLst/>
          </a:prstGeom>
        </p:spPr>
        <p:txBody>
          <a:bodyPr/>
          <a:lstStyle>
            <a:lvl1pPr marL="0" indent="0" defTabSz="825500">
              <a:spcBef>
                <a:spcPts val="0"/>
              </a:spcBef>
              <a:buSzTx/>
              <a:buNone/>
              <a:defRPr b="1" sz="5500">
                <a:solidFill>
                  <a:srgbClr val="FFFFFF"/>
                </a:solidFill>
                <a:latin typeface="+mj-lt"/>
                <a:ea typeface="+mj-ea"/>
                <a:cs typeface="+mj-cs"/>
                <a:sym typeface="Helvetica Neue"/>
              </a:defRPr>
            </a:lvl1pPr>
            <a:lvl2pPr marL="0" indent="457200" defTabSz="825500">
              <a:spcBef>
                <a:spcPts val="0"/>
              </a:spcBef>
              <a:buSzTx/>
              <a:buNone/>
              <a:defRPr b="1" sz="5500">
                <a:solidFill>
                  <a:srgbClr val="FFFFFF"/>
                </a:solidFill>
                <a:latin typeface="+mj-lt"/>
                <a:ea typeface="+mj-ea"/>
                <a:cs typeface="+mj-cs"/>
                <a:sym typeface="Helvetica Neue"/>
              </a:defRPr>
            </a:lvl2pPr>
            <a:lvl3pPr marL="0" indent="914400" defTabSz="825500">
              <a:spcBef>
                <a:spcPts val="0"/>
              </a:spcBef>
              <a:buSzTx/>
              <a:buNone/>
              <a:defRPr b="1" sz="5500">
                <a:solidFill>
                  <a:srgbClr val="FFFFFF"/>
                </a:solidFill>
                <a:latin typeface="+mj-lt"/>
                <a:ea typeface="+mj-ea"/>
                <a:cs typeface="+mj-cs"/>
                <a:sym typeface="Helvetica Neue"/>
              </a:defRPr>
            </a:lvl3pPr>
            <a:lvl4pPr marL="0" indent="1371600" defTabSz="825500">
              <a:spcBef>
                <a:spcPts val="0"/>
              </a:spcBef>
              <a:buSzTx/>
              <a:buNone/>
              <a:defRPr b="1" sz="5500">
                <a:solidFill>
                  <a:srgbClr val="FFFFFF"/>
                </a:solidFill>
                <a:latin typeface="+mj-lt"/>
                <a:ea typeface="+mj-ea"/>
                <a:cs typeface="+mj-cs"/>
                <a:sym typeface="Helvetica Neue"/>
              </a:defRPr>
            </a:lvl4pPr>
            <a:lvl5pPr marL="0" indent="1828800" defTabSz="825500">
              <a:spcBef>
                <a:spcPts val="0"/>
              </a:spcBef>
              <a:buSzTx/>
              <a:buNone/>
              <a:defRPr b="1" sz="5500">
                <a:solidFill>
                  <a:srgbClr val="FFFFFF"/>
                </a:solidFill>
                <a:latin typeface="+mj-lt"/>
                <a:ea typeface="+mj-ea"/>
                <a:cs typeface="+mj-cs"/>
                <a:sym typeface="Helvetica Neue"/>
              </a:defRPr>
            </a:lvl5pPr>
          </a:lstStyle>
          <a:p>
            <a:pPr/>
            <a:r>
              <a:t>Sottotitolo diapositiva</a:t>
            </a:r>
          </a:p>
          <a:p>
            <a:pPr lvl="1"/>
            <a:r>
              <a:t/>
            </a:r>
          </a:p>
          <a:p>
            <a:pPr lvl="2"/>
            <a:r>
              <a:t/>
            </a:r>
          </a:p>
          <a:p>
            <a:pPr lvl="3"/>
            <a:r>
              <a:t/>
            </a:r>
          </a:p>
          <a:p>
            <a:pPr lvl="4"/>
            <a:r>
              <a:t/>
            </a:r>
          </a:p>
        </p:txBody>
      </p:sp>
      <p:sp>
        <p:nvSpPr>
          <p:cNvPr id="34" name="Foto in bianco e nero di ombre proiettate su una struttura di cemento"/>
          <p:cNvSpPr/>
          <p:nvPr>
            <p:ph type="pic" idx="21"/>
          </p:nvPr>
        </p:nvSpPr>
        <p:spPr>
          <a:xfrm>
            <a:off x="9270652" y="1263650"/>
            <a:ext cx="16757661" cy="11188700"/>
          </a:xfrm>
          <a:prstGeom prst="rect">
            <a:avLst/>
          </a:prstGeom>
        </p:spPr>
        <p:txBody>
          <a:bodyPr lIns="91439" tIns="45719" rIns="91439" bIns="45719">
            <a:noAutofit/>
          </a:bodyPr>
          <a:lstStyle/>
          <a:p>
            <a:pPr/>
          </a:p>
        </p:txBody>
      </p:sp>
      <p:sp>
        <p:nvSpPr>
          <p:cNvPr id="35" name="Numero diapositiva"/>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d elenco">
    <p:spTree>
      <p:nvGrpSpPr>
        <p:cNvPr id="1" name=""/>
        <p:cNvGrpSpPr/>
        <p:nvPr/>
      </p:nvGrpSpPr>
      <p:grpSpPr>
        <a:xfrm>
          <a:off x="0" y="0"/>
          <a:ext cx="0" cy="0"/>
          <a:chOff x="0" y="0"/>
          <a:chExt cx="0" cy="0"/>
        </a:xfrm>
      </p:grpSpPr>
      <p:sp>
        <p:nvSpPr>
          <p:cNvPr id="42" name="Titolo"/>
          <p:cNvSpPr txBox="1"/>
          <p:nvPr>
            <p:ph type="title" hasCustomPrompt="1"/>
          </p:nvPr>
        </p:nvSpPr>
        <p:spPr>
          <a:prstGeom prst="rect">
            <a:avLst/>
          </a:prstGeom>
        </p:spPr>
        <p:txBody>
          <a:bodyPr/>
          <a:lstStyle/>
          <a:p>
            <a:pPr/>
            <a:r>
              <a:t>Titolo</a:t>
            </a:r>
          </a:p>
        </p:txBody>
      </p:sp>
      <p:sp>
        <p:nvSpPr>
          <p:cNvPr id="43" name="Sottotitolo diapositiva"/>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diapositiva</a:t>
            </a:r>
          </a:p>
        </p:txBody>
      </p:sp>
      <p:sp>
        <p:nvSpPr>
          <p:cNvPr id="44" name="Corpo livello uno…"/>
          <p:cNvSpPr txBox="1"/>
          <p:nvPr>
            <p:ph type="body" idx="1" hasCustomPrompt="1"/>
          </p:nvPr>
        </p:nvSpPr>
        <p:spPr>
          <a:prstGeom prst="rect">
            <a:avLst/>
          </a:prstGeom>
        </p:spPr>
        <p:txBody>
          <a:bodyPr/>
          <a:lstStyle/>
          <a:p>
            <a:pPr/>
            <a:r>
              <a:t>Testo elenco puntato diapositiva</a:t>
            </a:r>
          </a:p>
          <a:p>
            <a:pPr lvl="1"/>
            <a:r>
              <a:t/>
            </a:r>
          </a:p>
          <a:p>
            <a:pPr lvl="2"/>
            <a:r>
              <a:t/>
            </a:r>
          </a:p>
          <a:p>
            <a:pPr lvl="3"/>
            <a:r>
              <a:t/>
            </a:r>
          </a:p>
          <a:p>
            <a:pPr lvl="4"/>
            <a:r>
              <a:t/>
            </a:r>
          </a:p>
        </p:txBody>
      </p:sp>
      <p:sp>
        <p:nvSpPr>
          <p:cNvPr id="45"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lenco">
    <p:spTree>
      <p:nvGrpSpPr>
        <p:cNvPr id="1" name=""/>
        <p:cNvGrpSpPr/>
        <p:nvPr/>
      </p:nvGrpSpPr>
      <p:grpSpPr>
        <a:xfrm>
          <a:off x="0" y="0"/>
          <a:ext cx="0" cy="0"/>
          <a:chOff x="0" y="0"/>
          <a:chExt cx="0" cy="0"/>
        </a:xfrm>
      </p:grpSpPr>
      <p:sp>
        <p:nvSpPr>
          <p:cNvPr id="52" name="Corpo livello uno…"/>
          <p:cNvSpPr txBox="1"/>
          <p:nvPr>
            <p:ph type="body" idx="1" hasCustomPrompt="1"/>
          </p:nvPr>
        </p:nvSpPr>
        <p:spPr>
          <a:prstGeom prst="rect">
            <a:avLst/>
          </a:prstGeom>
        </p:spPr>
        <p:txBody>
          <a:bodyPr numCol="2" spcCol="1098550"/>
          <a:lstStyle/>
          <a:p>
            <a:pPr/>
            <a:r>
              <a:t>Testo elenco puntato diapositiva</a:t>
            </a:r>
          </a:p>
          <a:p>
            <a:pPr lvl="1"/>
            <a:r>
              <a:t/>
            </a:r>
          </a:p>
          <a:p>
            <a:pPr lvl="2"/>
            <a:r>
              <a:t/>
            </a:r>
          </a:p>
          <a:p>
            <a:pPr lvl="3"/>
            <a:r>
              <a:t/>
            </a:r>
          </a:p>
          <a:p>
            <a:pPr lvl="4"/>
            <a:r>
              <a:t/>
            </a:r>
          </a:p>
        </p:txBody>
      </p:sp>
      <p:sp>
        <p:nvSpPr>
          <p:cNvPr id="53"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lenco e foto">
    <p:spTree>
      <p:nvGrpSpPr>
        <p:cNvPr id="1" name=""/>
        <p:cNvGrpSpPr/>
        <p:nvPr/>
      </p:nvGrpSpPr>
      <p:grpSpPr>
        <a:xfrm>
          <a:off x="0" y="0"/>
          <a:ext cx="0" cy="0"/>
          <a:chOff x="0" y="0"/>
          <a:chExt cx="0" cy="0"/>
        </a:xfrm>
      </p:grpSpPr>
      <p:sp>
        <p:nvSpPr>
          <p:cNvPr id="60" name="Titolo"/>
          <p:cNvSpPr txBox="1"/>
          <p:nvPr>
            <p:ph type="title" hasCustomPrompt="1"/>
          </p:nvPr>
        </p:nvSpPr>
        <p:spPr>
          <a:xfrm>
            <a:off x="1206500" y="952500"/>
            <a:ext cx="9779000" cy="1435100"/>
          </a:xfrm>
          <a:prstGeom prst="rect">
            <a:avLst/>
          </a:prstGeom>
        </p:spPr>
        <p:txBody>
          <a:bodyPr/>
          <a:lstStyle/>
          <a:p>
            <a:pPr/>
            <a:r>
              <a:t>Titolo</a:t>
            </a:r>
          </a:p>
        </p:txBody>
      </p:sp>
      <p:sp>
        <p:nvSpPr>
          <p:cNvPr id="61" name="Sottotitolo diapositiva"/>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diapositiva</a:t>
            </a:r>
          </a:p>
        </p:txBody>
      </p:sp>
      <p:sp>
        <p:nvSpPr>
          <p:cNvPr id="62" name="Corpo livello uno…"/>
          <p:cNvSpPr txBox="1"/>
          <p:nvPr>
            <p:ph type="body" sz="half" idx="1" hasCustomPrompt="1"/>
          </p:nvPr>
        </p:nvSpPr>
        <p:spPr>
          <a:xfrm>
            <a:off x="1206500" y="4248504"/>
            <a:ext cx="9779000" cy="8256012"/>
          </a:xfrm>
          <a:prstGeom prst="rect">
            <a:avLst/>
          </a:prstGeom>
        </p:spPr>
        <p:txBody>
          <a:bodyPr/>
          <a:lstStyle/>
          <a:p>
            <a:pPr/>
            <a:r>
              <a:t>Testo elenco puntato diapositiva</a:t>
            </a:r>
          </a:p>
          <a:p>
            <a:pPr lvl="1"/>
            <a:r>
              <a:t/>
            </a:r>
          </a:p>
          <a:p>
            <a:pPr lvl="2"/>
            <a:r>
              <a:t/>
            </a:r>
          </a:p>
          <a:p>
            <a:pPr lvl="3"/>
            <a:r>
              <a:t/>
            </a:r>
          </a:p>
          <a:p>
            <a:pPr lvl="4"/>
            <a:r>
              <a:t/>
            </a:r>
          </a:p>
        </p:txBody>
      </p:sp>
      <p:sp>
        <p:nvSpPr>
          <p:cNvPr id="63" name="Primo piano in bianco e nero di un edificio dall’architettura intricata"/>
          <p:cNvSpPr/>
          <p:nvPr>
            <p:ph type="pic" idx="22"/>
          </p:nvPr>
        </p:nvSpPr>
        <p:spPr>
          <a:xfrm>
            <a:off x="12192000" y="-1341967"/>
            <a:ext cx="10922000" cy="16399934"/>
          </a:xfrm>
          <a:prstGeom prst="rect">
            <a:avLst/>
          </a:prstGeom>
        </p:spPr>
        <p:txBody>
          <a:bodyPr lIns="91439" tIns="45719" rIns="91439" bIns="45719">
            <a:noAutofit/>
          </a:bodyPr>
          <a:lstStyle/>
          <a:p>
            <a:pPr/>
          </a:p>
        </p:txBody>
      </p:sp>
      <p:sp>
        <p:nvSpPr>
          <p:cNvPr id="64"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lenco e diretta piccola">
    <p:spTree>
      <p:nvGrpSpPr>
        <p:cNvPr id="1" name=""/>
        <p:cNvGrpSpPr/>
        <p:nvPr/>
      </p:nvGrpSpPr>
      <p:grpSpPr>
        <a:xfrm>
          <a:off x="0" y="0"/>
          <a:ext cx="0" cy="0"/>
          <a:chOff x="0" y="0"/>
          <a:chExt cx="0" cy="0"/>
        </a:xfrm>
      </p:grpSpPr>
      <p:sp>
        <p:nvSpPr>
          <p:cNvPr id="71" name="Titolo"/>
          <p:cNvSpPr txBox="1"/>
          <p:nvPr>
            <p:ph type="title" hasCustomPrompt="1"/>
          </p:nvPr>
        </p:nvSpPr>
        <p:spPr>
          <a:xfrm>
            <a:off x="1206500" y="952500"/>
            <a:ext cx="9779000" cy="1435100"/>
          </a:xfrm>
          <a:prstGeom prst="rect">
            <a:avLst/>
          </a:prstGeom>
        </p:spPr>
        <p:txBody>
          <a:bodyPr/>
          <a:lstStyle/>
          <a:p>
            <a:pPr/>
            <a:r>
              <a:t>Titolo</a:t>
            </a:r>
          </a:p>
        </p:txBody>
      </p:sp>
      <p:sp>
        <p:nvSpPr>
          <p:cNvPr id="72" name="Sottotitolo diapositiva"/>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diapositiva</a:t>
            </a:r>
          </a:p>
        </p:txBody>
      </p:sp>
      <p:sp>
        <p:nvSpPr>
          <p:cNvPr id="73" name="Corpo livello uno…"/>
          <p:cNvSpPr txBox="1"/>
          <p:nvPr>
            <p:ph type="body" sz="half" idx="1" hasCustomPrompt="1"/>
          </p:nvPr>
        </p:nvSpPr>
        <p:spPr>
          <a:xfrm>
            <a:off x="1206500" y="4248504"/>
            <a:ext cx="9779000" cy="8256012"/>
          </a:xfrm>
          <a:prstGeom prst="rect">
            <a:avLst/>
          </a:prstGeom>
        </p:spPr>
        <p:txBody>
          <a:bodyPr/>
          <a:lstStyle/>
          <a:p>
            <a:pPr/>
            <a:r>
              <a:t>Testo elenco puntato diapositiva</a:t>
            </a:r>
          </a:p>
          <a:p>
            <a:pPr lvl="1"/>
            <a:r>
              <a:t/>
            </a:r>
          </a:p>
          <a:p>
            <a:pPr lvl="2"/>
            <a:r>
              <a:t/>
            </a:r>
          </a:p>
          <a:p>
            <a:pPr lvl="3"/>
            <a:r>
              <a:t/>
            </a:r>
          </a:p>
          <a:p>
            <a:pPr lvl="4"/>
            <a:r>
              <a:t/>
            </a:r>
          </a:p>
        </p:txBody>
      </p:sp>
      <p:sp>
        <p:nvSpPr>
          <p:cNvPr id="74"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lenco e diretta grande">
    <p:spTree>
      <p:nvGrpSpPr>
        <p:cNvPr id="1" name=""/>
        <p:cNvGrpSpPr/>
        <p:nvPr/>
      </p:nvGrpSpPr>
      <p:grpSpPr>
        <a:xfrm>
          <a:off x="0" y="0"/>
          <a:ext cx="0" cy="0"/>
          <a:chOff x="0" y="0"/>
          <a:chExt cx="0" cy="0"/>
        </a:xfrm>
      </p:grpSpPr>
      <p:sp>
        <p:nvSpPr>
          <p:cNvPr id="81" name="Titolo"/>
          <p:cNvSpPr txBox="1"/>
          <p:nvPr>
            <p:ph type="title" hasCustomPrompt="1"/>
          </p:nvPr>
        </p:nvSpPr>
        <p:spPr>
          <a:xfrm>
            <a:off x="1206500" y="952500"/>
            <a:ext cx="9779000" cy="1435100"/>
          </a:xfrm>
          <a:prstGeom prst="rect">
            <a:avLst/>
          </a:prstGeom>
        </p:spPr>
        <p:txBody>
          <a:bodyPr/>
          <a:lstStyle/>
          <a:p>
            <a:pPr/>
            <a:r>
              <a:t>Titolo</a:t>
            </a:r>
          </a:p>
        </p:txBody>
      </p:sp>
      <p:sp>
        <p:nvSpPr>
          <p:cNvPr id="82" name="Sottotitolo diapositiva"/>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spcBef>
                <a:spcPts val="0"/>
              </a:spcBef>
              <a:buSzTx/>
              <a:buNone/>
              <a:defRPr b="1" sz="5500">
                <a:solidFill>
                  <a:srgbClr val="FFFFFF"/>
                </a:solidFill>
                <a:latin typeface="+mj-lt"/>
                <a:ea typeface="+mj-ea"/>
                <a:cs typeface="+mj-cs"/>
                <a:sym typeface="Helvetica Neue"/>
              </a:defRPr>
            </a:lvl1pPr>
          </a:lstStyle>
          <a:p>
            <a:pPr/>
            <a:r>
              <a:t>Sottotitolo diapositiva</a:t>
            </a:r>
          </a:p>
        </p:txBody>
      </p:sp>
      <p:sp>
        <p:nvSpPr>
          <p:cNvPr id="83" name="Corpo livello uno…"/>
          <p:cNvSpPr txBox="1"/>
          <p:nvPr>
            <p:ph type="body" sz="half" idx="1" hasCustomPrompt="1"/>
          </p:nvPr>
        </p:nvSpPr>
        <p:spPr>
          <a:xfrm>
            <a:off x="1206500" y="4248504"/>
            <a:ext cx="9779000" cy="8256012"/>
          </a:xfrm>
          <a:prstGeom prst="rect">
            <a:avLst/>
          </a:prstGeom>
        </p:spPr>
        <p:txBody>
          <a:bodyPr/>
          <a:lstStyle/>
          <a:p>
            <a:pPr/>
            <a:r>
              <a:t>Testo elenco puntato diapositiva</a:t>
            </a:r>
          </a:p>
          <a:p>
            <a:pPr lvl="1"/>
            <a:r>
              <a:t/>
            </a:r>
          </a:p>
          <a:p>
            <a:pPr lvl="2"/>
            <a:r>
              <a:t/>
            </a:r>
          </a:p>
          <a:p>
            <a:pPr lvl="3"/>
            <a:r>
              <a:t/>
            </a:r>
          </a:p>
          <a:p>
            <a:pPr lvl="4"/>
            <a:r>
              <a:t/>
            </a:r>
          </a:p>
        </p:txBody>
      </p:sp>
      <p:sp>
        <p:nvSpPr>
          <p:cNvPr id="84"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zion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Titolo sezione"/>
          <p:cNvSpPr txBox="1"/>
          <p:nvPr>
            <p:ph type="title" hasCustomPrompt="1"/>
          </p:nvPr>
        </p:nvSpPr>
        <p:spPr>
          <a:xfrm>
            <a:off x="1206496" y="4533900"/>
            <a:ext cx="21971004" cy="4648200"/>
          </a:xfrm>
          <a:prstGeom prst="rect">
            <a:avLst/>
          </a:prstGeom>
        </p:spPr>
        <p:txBody>
          <a:bodyPr anchor="ctr"/>
          <a:lstStyle>
            <a:lvl1pPr algn="l">
              <a:defRPr spc="-232" sz="11600">
                <a:solidFill>
                  <a:srgbClr val="FFFFFF"/>
                </a:solidFill>
                <a:latin typeface="Helvetica Neue Medium"/>
                <a:ea typeface="Helvetica Neue Medium"/>
                <a:cs typeface="Helvetica Neue Medium"/>
                <a:sym typeface="Helvetica Neue Medium"/>
              </a:defRPr>
            </a:lvl1pPr>
          </a:lstStyle>
          <a:p>
            <a:pPr/>
            <a:r>
              <a:t>Titolo sezione</a:t>
            </a:r>
          </a:p>
        </p:txBody>
      </p:sp>
      <p:sp>
        <p:nvSpPr>
          <p:cNvPr id="92" name="Numero diapositiva"/>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olo"/>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Titolo</a:t>
            </a:r>
          </a:p>
        </p:txBody>
      </p:sp>
      <p:sp>
        <p:nvSpPr>
          <p:cNvPr id="3" name="Corpo livello uno…"/>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Testo elenco puntato diapositiva</a:t>
            </a:r>
          </a:p>
          <a:p>
            <a:pPr lvl="1"/>
            <a:r>
              <a:t/>
            </a:r>
          </a:p>
          <a:p>
            <a:pPr lvl="2"/>
            <a:r>
              <a:t/>
            </a:r>
          </a:p>
          <a:p>
            <a:pPr lvl="3"/>
            <a:r>
              <a:t/>
            </a:r>
          </a:p>
          <a:p>
            <a:pPr lvl="4"/>
            <a:r>
              <a:t/>
            </a:r>
          </a:p>
        </p:txBody>
      </p:sp>
      <p:sp>
        <p:nvSpPr>
          <p:cNvPr id="4" name="Numero diapositiva"/>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spcBef>
                <a:spcPts val="0"/>
              </a:spcBef>
              <a:defRPr sz="1800">
                <a:solidFill>
                  <a:srgbClr val="FFFFFF"/>
                </a:solidFill>
                <a:latin typeface="+mj-lt"/>
                <a:ea typeface="+mj-ea"/>
                <a:cs typeface="+mj-cs"/>
                <a:sym typeface="Helvetica Neu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1pPr>
      <a:lvl2pPr marL="0" marR="0" indent="4572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2pPr>
      <a:lvl3pPr marL="0" marR="0" indent="9144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3pPr>
      <a:lvl4pPr marL="0" marR="0" indent="13716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4pPr>
      <a:lvl5pPr marL="0" marR="0" indent="18288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5pPr>
      <a:lvl6pPr marL="0" marR="0" indent="22860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6pPr>
      <a:lvl7pPr marL="0" marR="0" indent="27432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7pPr>
      <a:lvl8pPr marL="0" marR="0" indent="32004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8pPr>
      <a:lvl9pPr marL="0" marR="0" indent="3657600" algn="ctr" defTabSz="2438338" rtl="0" latinLnBrk="0">
        <a:lnSpc>
          <a:spcPct val="80000"/>
        </a:lnSpc>
        <a:spcBef>
          <a:spcPts val="0"/>
        </a:spcBef>
        <a:spcAft>
          <a:spcPts val="0"/>
        </a:spcAft>
        <a:buClrTx/>
        <a:buSzTx/>
        <a:buFontTx/>
        <a:buNone/>
        <a:tabLst/>
        <a:defRPr b="0" baseline="0" cap="none" i="0" spc="-156" strike="noStrike" sz="7800" u="none">
          <a:solidFill>
            <a:schemeClr val="accent2">
              <a:hueOff val="63096"/>
              <a:satOff val="2685"/>
              <a:lumOff val="-9344"/>
            </a:schemeClr>
          </a:solidFill>
          <a:uFillTx/>
          <a:latin typeface="+mn-lt"/>
          <a:ea typeface="+mn-ea"/>
          <a:cs typeface="+mn-cs"/>
          <a:sym typeface="Rockwell Bold"/>
        </a:defRPr>
      </a:lvl9pPr>
    </p:titleStyle>
    <p:bodyStyle>
      <a:lvl1pPr marL="4572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1pPr>
      <a:lvl2pPr marL="10668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2pPr>
      <a:lvl3pPr marL="16764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3pPr>
      <a:lvl4pPr marL="22860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4pPr>
      <a:lvl5pPr marL="28956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5pPr>
      <a:lvl6pPr marL="35052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6pPr>
      <a:lvl7pPr marL="41148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7pPr>
      <a:lvl8pPr marL="47244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8pPr>
      <a:lvl9pPr marL="5334000" marR="0" indent="-457200" algn="l" defTabSz="2438338" rtl="0" latinLnBrk="0">
        <a:lnSpc>
          <a:spcPct val="100000"/>
        </a:lnSpc>
        <a:spcBef>
          <a:spcPts val="4500"/>
        </a:spcBef>
        <a:spcAft>
          <a:spcPts val="0"/>
        </a:spcAft>
        <a:buClrTx/>
        <a:buSzPct val="123000"/>
        <a:buFontTx/>
        <a:buChar char="•"/>
        <a:tabLst/>
        <a:defRPr b="0" baseline="0" cap="none" i="0" spc="0" strike="noStrike" sz="3600" u="none">
          <a:solidFill>
            <a:schemeClr val="accent1">
              <a:hueOff val="117695"/>
              <a:lumOff val="-11358"/>
            </a:schemeClr>
          </a:solidFill>
          <a:uFillTx/>
          <a:latin typeface="+mn-lt"/>
          <a:ea typeface="+mn-ea"/>
          <a:cs typeface="+mn-cs"/>
          <a:sym typeface="Rockwell Bold"/>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tif"/></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3.tif"/><Relationship Id="rId5" Type="http://schemas.openxmlformats.org/officeDocument/2006/relationships/image" Target="../media/image4.tif"/><Relationship Id="rId6" Type="http://schemas.openxmlformats.org/officeDocument/2006/relationships/image" Target="../media/image5.tif"/><Relationship Id="rId7" Type="http://schemas.openxmlformats.org/officeDocument/2006/relationships/image" Target="../media/image6.tif"/><Relationship Id="rId8" Type="http://schemas.openxmlformats.org/officeDocument/2006/relationships/image" Target="../media/image7.tif"/><Relationship Id="rId9"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8.tif"/><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9.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22.png"/><Relationship Id="rId5" Type="http://schemas.openxmlformats.org/officeDocument/2006/relationships/image" Target="../media/image2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0.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11.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2.tif"/><Relationship Id="rId6" Type="http://schemas.openxmlformats.org/officeDocument/2006/relationships/image" Target="../media/image7.png"/><Relationship Id="rId7"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2.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71" name="Candidato : Francesco Fossari…"/>
          <p:cNvSpPr txBox="1"/>
          <p:nvPr>
            <p:ph type="body" idx="21"/>
          </p:nvPr>
        </p:nvSpPr>
        <p:spPr>
          <a:xfrm>
            <a:off x="469875" y="9471797"/>
            <a:ext cx="9267775" cy="2429311"/>
          </a:xfrm>
          <a:prstGeom prst="rect">
            <a:avLst/>
          </a:prstGeom>
          <a:extLst>
            <a:ext uri="{C572A759-6A51-4108-AA02-DFA0A04FC94B}">
              <ma14:wrappingTextBoxFlag xmlns:ma14="http://schemas.microsoft.com/office/mac/drawingml/2011/main" val="1"/>
            </a:ext>
          </a:extLst>
        </p:spPr>
        <p:txBody>
          <a:bodyPr anchor="ctr"/>
          <a:lstStyle/>
          <a:p>
            <a:pPr defTabSz="2121354">
              <a:spcBef>
                <a:spcPts val="3900"/>
              </a:spcBef>
              <a:defRPr b="0" sz="3132">
                <a:latin typeface="+mn-lt"/>
                <a:ea typeface="+mn-ea"/>
                <a:cs typeface="+mn-cs"/>
                <a:sym typeface="Rockwell Bold"/>
              </a:defRPr>
            </a:pPr>
            <a:r>
              <a:t>Candidato : Francesco Fossari</a:t>
            </a:r>
          </a:p>
          <a:p>
            <a:pPr defTabSz="2121354">
              <a:spcBef>
                <a:spcPts val="3900"/>
              </a:spcBef>
              <a:defRPr b="0" sz="3132">
                <a:latin typeface="+mn-lt"/>
                <a:ea typeface="+mn-ea"/>
                <a:cs typeface="+mn-cs"/>
                <a:sym typeface="Rockwell Bold"/>
              </a:defRPr>
            </a:pPr>
            <a:r>
              <a:t>Relatore :  Prof.ssa Livia Marcellino</a:t>
            </a:r>
          </a:p>
          <a:p>
            <a:pPr defTabSz="2121354">
              <a:spcBef>
                <a:spcPts val="3900"/>
              </a:spcBef>
              <a:defRPr b="0" sz="3132">
                <a:latin typeface="+mn-lt"/>
                <a:ea typeface="+mn-ea"/>
                <a:cs typeface="+mn-cs"/>
                <a:sym typeface="Rockwell Bold"/>
              </a:defRPr>
            </a:pPr>
            <a:r>
              <a:t>Correlatore : Prof. Pasquale De Luca</a:t>
            </a:r>
          </a:p>
        </p:txBody>
      </p:sp>
      <p:sp>
        <p:nvSpPr>
          <p:cNvPr id="172" name="UN FRAMEWORK NUMERICO PER RISOLVERE PDEs IPERBOLICHE IN AMBIENTE HPC"/>
          <p:cNvSpPr txBox="1"/>
          <p:nvPr>
            <p:ph type="ctrTitle"/>
          </p:nvPr>
        </p:nvSpPr>
        <p:spPr>
          <a:xfrm>
            <a:off x="1206498" y="3001638"/>
            <a:ext cx="21971004" cy="2429311"/>
          </a:xfrm>
          <a:prstGeom prst="rect">
            <a:avLst/>
          </a:prstGeom>
        </p:spPr>
        <p:txBody>
          <a:bodyPr/>
          <a:lstStyle>
            <a:lvl1pPr algn="ctr">
              <a:defRPr b="0" spc="-140" sz="7000">
                <a:latin typeface="+mn-lt"/>
                <a:ea typeface="+mn-ea"/>
                <a:cs typeface="+mn-cs"/>
                <a:sym typeface="Rockwell Bold"/>
              </a:defRPr>
            </a:lvl1pPr>
          </a:lstStyle>
          <a:p>
            <a:pPr/>
            <a:r>
              <a:t>UN FRAMEWORK NUMERICO PER RISOLVERE PDEs IPERBOLICHE IN AMBIENTE HPC</a:t>
            </a:r>
          </a:p>
        </p:txBody>
      </p:sp>
      <p:sp>
        <p:nvSpPr>
          <p:cNvPr id="173" name="A NUMERICAL FRAMEWORK FOR SOLVING HYPERBOLIC PDEs IN HPC ENVIRONMENT"/>
          <p:cNvSpPr txBox="1"/>
          <p:nvPr>
            <p:ph type="subTitle" sz="quarter" idx="1"/>
          </p:nvPr>
        </p:nvSpPr>
        <p:spPr>
          <a:xfrm>
            <a:off x="1206500" y="6405752"/>
            <a:ext cx="21971000" cy="1905001"/>
          </a:xfrm>
          <a:prstGeom prst="rect">
            <a:avLst/>
          </a:prstGeom>
        </p:spPr>
        <p:txBody>
          <a:bodyPr anchor="b"/>
          <a:lstStyle>
            <a:lvl1pPr algn="ctr" defTabSz="2438338">
              <a:lnSpc>
                <a:spcPct val="80000"/>
              </a:lnSpc>
              <a:defRPr b="0" spc="-140" sz="7000">
                <a:latin typeface="+mn-lt"/>
                <a:ea typeface="+mn-ea"/>
                <a:cs typeface="+mn-cs"/>
                <a:sym typeface="Rockwell Bold"/>
              </a:defRPr>
            </a:lvl1pPr>
          </a:lstStyle>
          <a:p>
            <a:pPr/>
            <a:r>
              <a:t>A NUMERICAL FRAMEWORK FOR SOLVING HYPERBOLIC PDEs IN HPC ENVIRONMENT</a:t>
            </a:r>
          </a:p>
        </p:txBody>
      </p:sp>
      <p:sp>
        <p:nvSpPr>
          <p:cNvPr id="174" name="Anno Accademico 2024/2025"/>
          <p:cNvSpPr txBox="1"/>
          <p:nvPr/>
        </p:nvSpPr>
        <p:spPr>
          <a:xfrm>
            <a:off x="8634524" y="12923110"/>
            <a:ext cx="7114952"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b">
            <a:spAutoFit/>
          </a:bodyPr>
          <a:lstStyle>
            <a:lvl1pPr>
              <a:defRPr>
                <a:solidFill>
                  <a:srgbClr val="FFFFFF"/>
                </a:solidFill>
              </a:defRPr>
            </a:lvl1pPr>
          </a:lstStyle>
          <a:p>
            <a:pPr/>
            <a:r>
              <a:t>Anno Accademico 2024/2025</a:t>
            </a:r>
          </a:p>
        </p:txBody>
      </p:sp>
      <p:sp>
        <p:nvSpPr>
          <p:cNvPr id="175" name="Tesi di Laurea Sperimentale in Informatica"/>
          <p:cNvSpPr txBox="1"/>
          <p:nvPr/>
        </p:nvSpPr>
        <p:spPr>
          <a:xfrm>
            <a:off x="6980187" y="584487"/>
            <a:ext cx="10423626"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FFFFFF"/>
                </a:solidFill>
              </a:defRPr>
            </a:lvl1pPr>
          </a:lstStyle>
          <a:p>
            <a:pPr/>
            <a:r>
              <a:t>Tesi di Laurea Sperimentale in Informatica</a:t>
            </a:r>
          </a:p>
        </p:txBody>
      </p:sp>
      <p:sp>
        <p:nvSpPr>
          <p:cNvPr id="176" name="Università degli Studi di Napoli Parthenope"/>
          <p:cNvSpPr txBox="1"/>
          <p:nvPr/>
        </p:nvSpPr>
        <p:spPr>
          <a:xfrm>
            <a:off x="15630735" y="11823010"/>
            <a:ext cx="8095160" cy="46221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defRPr sz="2800">
                <a:solidFill>
                  <a:srgbClr val="FFFFFF"/>
                </a:solidFill>
              </a:defRPr>
            </a:lvl1pPr>
          </a:lstStyle>
          <a:p>
            <a:pPr/>
            <a:r>
              <a:t>Università degli Studi di Napoli Parthenope</a:t>
            </a:r>
          </a:p>
        </p:txBody>
      </p:sp>
      <p:sp>
        <p:nvSpPr>
          <p:cNvPr id="177" name="Cerchio"/>
          <p:cNvSpPr/>
          <p:nvPr/>
        </p:nvSpPr>
        <p:spPr>
          <a:xfrm>
            <a:off x="18946812" y="9878823"/>
            <a:ext cx="1615259" cy="1615259"/>
          </a:xfrm>
          <a:prstGeom prst="ellipse">
            <a:avLst/>
          </a:prstGeom>
          <a:solidFill>
            <a:srgbClr val="FFFFFF"/>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178" name="Immagine" descr="Immagine"/>
          <p:cNvPicPr>
            <a:picLocks noChangeAspect="1"/>
          </p:cNvPicPr>
          <p:nvPr/>
        </p:nvPicPr>
        <p:blipFill>
          <a:blip r:embed="rId4">
            <a:extLst/>
          </a:blip>
          <a:stretch>
            <a:fillRect/>
          </a:stretch>
        </p:blipFill>
        <p:spPr>
          <a:xfrm>
            <a:off x="18920863" y="9852875"/>
            <a:ext cx="1667155" cy="1667154"/>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97" name="Parallelizzazione con OpenMP"/>
          <p:cNvSpPr txBox="1"/>
          <p:nvPr>
            <p:ph type="body" idx="21"/>
          </p:nvPr>
        </p:nvSpPr>
        <p:spPr>
          <a:xfrm>
            <a:off x="6640438" y="189641"/>
            <a:ext cx="11103124" cy="934780"/>
          </a:xfrm>
          <a:prstGeom prst="rect">
            <a:avLst/>
          </a:prstGeom>
          <a:extLst>
            <a:ext uri="{C572A759-6A51-4108-AA02-DFA0A04FC94B}">
              <ma14:wrappingTextBoxFlag xmlns:ma14="http://schemas.microsoft.com/office/mac/drawingml/2011/main" val="1"/>
            </a:ext>
          </a:extLst>
        </p:spPr>
        <p:txBody>
          <a:bodyPr anchor="ctr"/>
          <a:lstStyle>
            <a:lvl1pPr algn="ctr" defTabSz="800735">
              <a:defRPr b="0" sz="5335">
                <a:solidFill>
                  <a:schemeClr val="accent2"/>
                </a:solidFill>
                <a:latin typeface="+mn-lt"/>
                <a:ea typeface="+mn-ea"/>
                <a:cs typeface="+mn-cs"/>
                <a:sym typeface="Rockwell Bold"/>
              </a:defRPr>
            </a:lvl1pPr>
          </a:lstStyle>
          <a:p>
            <a:pPr/>
            <a:r>
              <a:t>Parallelizzazione con OpenMP</a:t>
            </a:r>
          </a:p>
        </p:txBody>
      </p:sp>
      <p:sp>
        <p:nvSpPr>
          <p:cNvPr id="298" name="Rettangolo"/>
          <p:cNvSpPr/>
          <p:nvPr/>
        </p:nvSpPr>
        <p:spPr>
          <a:xfrm>
            <a:off x="449275" y="1143982"/>
            <a:ext cx="7246217" cy="12537083"/>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299" name="Screenshot 2025-07-04 alle 17.35.20.png" descr="Screenshot 2025-07-04 alle 17.35.20.png"/>
          <p:cNvPicPr>
            <a:picLocks noChangeAspect="0"/>
          </p:cNvPicPr>
          <p:nvPr/>
        </p:nvPicPr>
        <p:blipFill>
          <a:blip r:embed="rId4">
            <a:extLst/>
          </a:blip>
          <a:stretch>
            <a:fillRect/>
          </a:stretch>
        </p:blipFill>
        <p:spPr>
          <a:xfrm>
            <a:off x="590918" y="1193300"/>
            <a:ext cx="6962932" cy="12438447"/>
          </a:xfrm>
          <a:prstGeom prst="rect">
            <a:avLst/>
          </a:prstGeom>
        </p:spPr>
      </p:pic>
      <p:sp>
        <p:nvSpPr>
          <p:cNvPr id="300" name="Triangolo"/>
          <p:cNvSpPr/>
          <p:nvPr/>
        </p:nvSpPr>
        <p:spPr>
          <a:xfrm rot="5400000">
            <a:off x="7766796" y="4380348"/>
            <a:ext cx="1270001" cy="1012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hueOff val="-385756"/>
              <a:satOff val="-32155"/>
              <a:lumOff val="17967"/>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01" name="Triangolo"/>
          <p:cNvSpPr/>
          <p:nvPr/>
        </p:nvSpPr>
        <p:spPr>
          <a:xfrm rot="5400000">
            <a:off x="7648824" y="5920877"/>
            <a:ext cx="1505945" cy="1012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4"/>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02" name="Triangolo"/>
          <p:cNvSpPr/>
          <p:nvPr/>
        </p:nvSpPr>
        <p:spPr>
          <a:xfrm rot="5400000">
            <a:off x="7093219" y="8134983"/>
            <a:ext cx="2617155" cy="1012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03" name="Triangolo"/>
          <p:cNvSpPr/>
          <p:nvPr/>
        </p:nvSpPr>
        <p:spPr>
          <a:xfrm rot="5400000">
            <a:off x="7648824" y="10349088"/>
            <a:ext cx="1505945" cy="1012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6"/>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04" name="Ogni thread assegna una porzione della griglia…"/>
          <p:cNvSpPr/>
          <p:nvPr/>
        </p:nvSpPr>
        <p:spPr>
          <a:xfrm>
            <a:off x="9273123" y="2561644"/>
            <a:ext cx="9144196" cy="2396572"/>
          </a:xfrm>
          <a:prstGeom prst="roundRect">
            <a:avLst>
              <a:gd name="adj" fmla="val 7949"/>
            </a:avLst>
          </a:prstGeom>
          <a:solidFill>
            <a:schemeClr val="accent3">
              <a:hueOff val="-385756"/>
              <a:satOff val="-32155"/>
              <a:lumOff val="1796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spcBef>
                <a:spcPts val="0"/>
              </a:spcBef>
              <a:defRPr sz="3200">
                <a:solidFill>
                  <a:srgbClr val="FFFFFF"/>
                </a:solidFill>
                <a:latin typeface="Helvetica Neue Medium"/>
                <a:ea typeface="Helvetica Neue Medium"/>
                <a:cs typeface="Helvetica Neue Medium"/>
                <a:sym typeface="Helvetica Neue Medium"/>
              </a:defRPr>
            </a:pPr>
            <a:r>
              <a:t>Ogni thread assegna una porzione della griglia  </a:t>
            </a:r>
          </a:p>
          <a:p>
            <a:pPr algn="ctr" defTabSz="825500">
              <a:spcBef>
                <a:spcPts val="0"/>
              </a:spcBef>
              <a:defRPr sz="3200">
                <a:solidFill>
                  <a:srgbClr val="FFFFFF"/>
                </a:solidFill>
                <a:latin typeface="Helvetica Neue Medium"/>
                <a:ea typeface="Helvetica Neue Medium"/>
                <a:cs typeface="Helvetica Neue Medium"/>
                <a:sym typeface="Helvetica Neue Medium"/>
              </a:defRPr>
            </a:pPr>
            <a:r>
              <a:t>con i valori iniziali di u(x, y, 0)</a:t>
            </a:r>
          </a:p>
        </p:txBody>
      </p:sp>
      <p:sp>
        <p:nvSpPr>
          <p:cNvPr id="305" name="Calcolo del primo passo u¹ eseguito in parallelo…"/>
          <p:cNvSpPr/>
          <p:nvPr/>
        </p:nvSpPr>
        <p:spPr>
          <a:xfrm>
            <a:off x="9273123" y="5510386"/>
            <a:ext cx="9144196" cy="1833287"/>
          </a:xfrm>
          <a:prstGeom prst="roundRect">
            <a:avLst>
              <a:gd name="adj" fmla="val 10391"/>
            </a:avLst>
          </a:prstGeom>
          <a:solidFill>
            <a:schemeClr val="accent4"/>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spcBef>
                <a:spcPts val="0"/>
              </a:spcBef>
              <a:defRPr sz="3200">
                <a:solidFill>
                  <a:srgbClr val="FFFFFF"/>
                </a:solidFill>
                <a:latin typeface="Helvetica Neue Medium"/>
                <a:ea typeface="Helvetica Neue Medium"/>
                <a:cs typeface="Helvetica Neue Medium"/>
                <a:sym typeface="Helvetica Neue Medium"/>
              </a:defRPr>
            </a:pPr>
            <a:r>
              <a:t>Calcolo del primo passo u¹ eseguito in parallelo  </a:t>
            </a:r>
          </a:p>
          <a:p>
            <a:pPr algn="ctr" defTabSz="825500">
              <a:spcBef>
                <a:spcPts val="0"/>
              </a:spcBef>
              <a:defRPr sz="3200">
                <a:solidFill>
                  <a:srgbClr val="FFFFFF"/>
                </a:solidFill>
                <a:latin typeface="Helvetica Neue Medium"/>
                <a:ea typeface="Helvetica Neue Medium"/>
                <a:cs typeface="Helvetica Neue Medium"/>
                <a:sym typeface="Helvetica Neue Medium"/>
              </a:defRPr>
            </a:pPr>
            <a:r>
              <a:t>su tutta la griglia</a:t>
            </a:r>
          </a:p>
        </p:txBody>
      </p:sp>
      <p:sp>
        <p:nvSpPr>
          <p:cNvPr id="306" name="Aggiornamento in tempo dei valori di u…"/>
          <p:cNvSpPr/>
          <p:nvPr/>
        </p:nvSpPr>
        <p:spPr>
          <a:xfrm>
            <a:off x="9273123" y="7764885"/>
            <a:ext cx="9144196" cy="2396572"/>
          </a:xfrm>
          <a:prstGeom prst="roundRect">
            <a:avLst>
              <a:gd name="adj" fmla="val 7949"/>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spcBef>
                <a:spcPts val="0"/>
              </a:spcBef>
              <a:defRPr sz="3200">
                <a:solidFill>
                  <a:srgbClr val="FFFFFF"/>
                </a:solidFill>
                <a:latin typeface="Helvetica Neue Medium"/>
                <a:ea typeface="Helvetica Neue Medium"/>
                <a:cs typeface="Helvetica Neue Medium"/>
                <a:sym typeface="Helvetica Neue Medium"/>
              </a:defRPr>
            </a:pPr>
            <a:r>
              <a:t>Aggiornamento in tempo dei valori di u  </a:t>
            </a:r>
          </a:p>
          <a:p>
            <a:pPr algn="ctr" defTabSz="825500">
              <a:spcBef>
                <a:spcPts val="0"/>
              </a:spcBef>
              <a:defRPr sz="3200">
                <a:solidFill>
                  <a:srgbClr val="FFFFFF"/>
                </a:solidFill>
                <a:latin typeface="Helvetica Neue Medium"/>
                <a:ea typeface="Helvetica Neue Medium"/>
                <a:cs typeface="Helvetica Neue Medium"/>
                <a:sym typeface="Helvetica Neue Medium"/>
              </a:defRPr>
            </a:pPr>
            <a:r>
              <a:t>eseguito in parallelo su righe o blocchi</a:t>
            </a:r>
          </a:p>
        </p:txBody>
      </p:sp>
      <p:sp>
        <p:nvSpPr>
          <p:cNvPr id="307" name="Ogni thread confronta la sua parte di griglia…"/>
          <p:cNvSpPr/>
          <p:nvPr/>
        </p:nvSpPr>
        <p:spPr>
          <a:xfrm>
            <a:off x="9273123" y="10582670"/>
            <a:ext cx="9144196" cy="2396572"/>
          </a:xfrm>
          <a:prstGeom prst="roundRect">
            <a:avLst>
              <a:gd name="adj" fmla="val 794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spcBef>
                <a:spcPts val="0"/>
              </a:spcBef>
              <a:defRPr sz="3200">
                <a:solidFill>
                  <a:srgbClr val="FFFFFF"/>
                </a:solidFill>
                <a:latin typeface="Helvetica Neue Medium"/>
                <a:ea typeface="Helvetica Neue Medium"/>
                <a:cs typeface="Helvetica Neue Medium"/>
                <a:sym typeface="Helvetica Neue Medium"/>
              </a:defRPr>
            </a:pPr>
            <a:r>
              <a:t>Ogni thread confronta la sua parte di griglia  </a:t>
            </a:r>
          </a:p>
          <a:p>
            <a:pPr algn="ctr" defTabSz="825500">
              <a:spcBef>
                <a:spcPts val="0"/>
              </a:spcBef>
              <a:defRPr sz="3200">
                <a:solidFill>
                  <a:srgbClr val="FFFFFF"/>
                </a:solidFill>
                <a:latin typeface="Helvetica Neue Medium"/>
                <a:ea typeface="Helvetica Neue Medium"/>
                <a:cs typeface="Helvetica Neue Medium"/>
                <a:sym typeface="Helvetica Neue Medium"/>
              </a:defRPr>
            </a:pPr>
            <a:r>
              <a:t>con la soluzione esatta per calcolare l’errore</a:t>
            </a:r>
          </a:p>
        </p:txBody>
      </p:sp>
      <p:sp>
        <p:nvSpPr>
          <p:cNvPr id="308" name="Cosa succede?"/>
          <p:cNvSpPr txBox="1"/>
          <p:nvPr/>
        </p:nvSpPr>
        <p:spPr>
          <a:xfrm>
            <a:off x="12029592" y="1715218"/>
            <a:ext cx="3631258" cy="556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Cosa succede?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12" name="ARCHITETTURA DELLA MACCHINA"/>
          <p:cNvSpPr txBox="1"/>
          <p:nvPr>
            <p:ph type="title"/>
          </p:nvPr>
        </p:nvSpPr>
        <p:spPr>
          <a:xfrm>
            <a:off x="1206500" y="442000"/>
            <a:ext cx="21971000" cy="1433164"/>
          </a:xfrm>
          <a:prstGeom prst="rect">
            <a:avLst/>
          </a:prstGeom>
        </p:spPr>
        <p:txBody>
          <a:bodyPr anchor="ctr"/>
          <a:lstStyle/>
          <a:p>
            <a:pPr/>
            <a:r>
              <a:t>ARCHITETTURA DELLA MACCHINA</a:t>
            </a:r>
          </a:p>
        </p:txBody>
      </p:sp>
      <p:pic>
        <p:nvPicPr>
          <p:cNvPr id="313" name="Immagine" descr="Immagine"/>
          <p:cNvPicPr>
            <a:picLocks noChangeAspect="1"/>
          </p:cNvPicPr>
          <p:nvPr/>
        </p:nvPicPr>
        <p:blipFill>
          <a:blip r:embed="rId4">
            <a:extLst/>
          </a:blip>
          <a:stretch>
            <a:fillRect/>
          </a:stretch>
        </p:blipFill>
        <p:spPr>
          <a:xfrm>
            <a:off x="6781790" y="1219190"/>
            <a:ext cx="11277620" cy="11277620"/>
          </a:xfrm>
          <a:prstGeom prst="rect">
            <a:avLst/>
          </a:prstGeom>
          <a:ln w="12700">
            <a:miter lim="400000"/>
          </a:ln>
        </p:spPr>
      </p:pic>
      <p:pic>
        <p:nvPicPr>
          <p:cNvPr id="314" name="Immagine" descr="Immagine"/>
          <p:cNvPicPr>
            <a:picLocks noChangeAspect="1"/>
          </p:cNvPicPr>
          <p:nvPr/>
        </p:nvPicPr>
        <p:blipFill>
          <a:blip r:embed="rId5">
            <a:extLst/>
          </a:blip>
          <a:stretch>
            <a:fillRect/>
          </a:stretch>
        </p:blipFill>
        <p:spPr>
          <a:xfrm rot="16200000">
            <a:off x="14255469" y="6519069"/>
            <a:ext cx="5130149" cy="1346497"/>
          </a:xfrm>
          <a:prstGeom prst="rect">
            <a:avLst/>
          </a:prstGeom>
          <a:ln w="12700">
            <a:miter lim="400000"/>
          </a:ln>
        </p:spPr>
      </p:pic>
      <p:sp>
        <p:nvSpPr>
          <p:cNvPr id="315" name="Rettangolo"/>
          <p:cNvSpPr/>
          <p:nvPr/>
        </p:nvSpPr>
        <p:spPr>
          <a:xfrm>
            <a:off x="7809662" y="5102919"/>
            <a:ext cx="6360419" cy="4062612"/>
          </a:xfrm>
          <a:prstGeom prst="rect">
            <a:avLst/>
          </a:prstGeom>
          <a:solidFill>
            <a:srgbClr val="FFFFFF"/>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316" name="Immagine" descr="Immagine"/>
          <p:cNvPicPr>
            <a:picLocks noChangeAspect="1"/>
          </p:cNvPicPr>
          <p:nvPr/>
        </p:nvPicPr>
        <p:blipFill>
          <a:blip r:embed="rId6">
            <a:extLst/>
          </a:blip>
          <a:srcRect l="0" t="20745" r="0" b="68825"/>
          <a:stretch>
            <a:fillRect/>
          </a:stretch>
        </p:blipFill>
        <p:spPr>
          <a:xfrm>
            <a:off x="0" y="11250883"/>
            <a:ext cx="24383988" cy="2542936"/>
          </a:xfrm>
          <a:prstGeom prst="rect">
            <a:avLst/>
          </a:prstGeom>
          <a:ln w="12700">
            <a:solidFill>
              <a:srgbClr val="F3F7F5"/>
            </a:solidFill>
            <a:miter lim="400000"/>
          </a:ln>
        </p:spPr>
      </p:pic>
      <p:pic>
        <p:nvPicPr>
          <p:cNvPr id="317" name="Immagine" descr="Immagine"/>
          <p:cNvPicPr>
            <a:picLocks noChangeAspect="1"/>
          </p:cNvPicPr>
          <p:nvPr/>
        </p:nvPicPr>
        <p:blipFill>
          <a:blip r:embed="rId7">
            <a:extLst/>
          </a:blip>
          <a:stretch>
            <a:fillRect/>
          </a:stretch>
        </p:blipFill>
        <p:spPr>
          <a:xfrm>
            <a:off x="19459144" y="7386598"/>
            <a:ext cx="3982666" cy="3982667"/>
          </a:xfrm>
          <a:prstGeom prst="rect">
            <a:avLst/>
          </a:prstGeom>
          <a:ln w="12700">
            <a:miter lim="400000"/>
          </a:ln>
        </p:spPr>
      </p:pic>
      <p:pic>
        <p:nvPicPr>
          <p:cNvPr id="318" name="Immagine" descr="Immagine"/>
          <p:cNvPicPr>
            <a:picLocks noChangeAspect="1"/>
          </p:cNvPicPr>
          <p:nvPr/>
        </p:nvPicPr>
        <p:blipFill>
          <a:blip r:embed="rId8">
            <a:extLst/>
          </a:blip>
          <a:stretch>
            <a:fillRect/>
          </a:stretch>
        </p:blipFill>
        <p:spPr>
          <a:xfrm>
            <a:off x="-127000" y="4765264"/>
            <a:ext cx="6502400" cy="6502401"/>
          </a:xfrm>
          <a:prstGeom prst="rect">
            <a:avLst/>
          </a:prstGeom>
          <a:ln w="12700">
            <a:miter lim="400000"/>
          </a:ln>
        </p:spPr>
      </p:pic>
      <p:sp>
        <p:nvSpPr>
          <p:cNvPr id="319" name="Rettangolo"/>
          <p:cNvSpPr/>
          <p:nvPr/>
        </p:nvSpPr>
        <p:spPr>
          <a:xfrm>
            <a:off x="7797800" y="5067300"/>
            <a:ext cx="6384145" cy="4133850"/>
          </a:xfrm>
          <a:prstGeom prst="rect">
            <a:avLst/>
          </a:prstGeom>
          <a:blipFill>
            <a:blip r:embed="rId9"/>
          </a:blip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20" name="Linux Mint OS…"/>
          <p:cNvSpPr txBox="1"/>
          <p:nvPr/>
        </p:nvSpPr>
        <p:spPr>
          <a:xfrm>
            <a:off x="8494098" y="5108277"/>
            <a:ext cx="4991548" cy="41680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defRPr sz="2400">
                <a:solidFill>
                  <a:srgbClr val="FFFFFF"/>
                </a:solidFill>
              </a:defRPr>
            </a:pPr>
            <a:r>
              <a:t>Linux Mint OS</a:t>
            </a:r>
          </a:p>
          <a:p>
            <a:pPr algn="ctr">
              <a:defRPr sz="2400">
                <a:solidFill>
                  <a:srgbClr val="FFFFFF"/>
                </a:solidFill>
              </a:defRPr>
            </a:pPr>
            <a:r>
              <a:t>AMD RYZEN 5 3500U</a:t>
            </a:r>
          </a:p>
          <a:p>
            <a:pPr algn="ctr">
              <a:defRPr sz="2400">
                <a:solidFill>
                  <a:srgbClr val="FFFFFF"/>
                </a:solidFill>
              </a:defRPr>
            </a:pPr>
            <a:r>
              <a:t>4 Core Fisici e 8 Thread Logici</a:t>
            </a:r>
          </a:p>
          <a:p>
            <a:pPr algn="ctr">
              <a:defRPr sz="2400">
                <a:solidFill>
                  <a:srgbClr val="FFFFFF"/>
                </a:solidFill>
              </a:defRPr>
            </a:pPr>
            <a:r>
              <a:t>16GB di RAM</a:t>
            </a:r>
          </a:p>
          <a:p>
            <a:pPr algn="ctr">
              <a:defRPr sz="2400">
                <a:solidFill>
                  <a:srgbClr val="FFFFFF"/>
                </a:solidFill>
              </a:defRPr>
            </a:pPr>
            <a:r>
              <a:t>SSD da 512GB</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24" name="Condizioni iniziali e Soluzione Analitica del Problema"/>
          <p:cNvSpPr txBox="1"/>
          <p:nvPr>
            <p:ph type="body" idx="21"/>
          </p:nvPr>
        </p:nvSpPr>
        <p:spPr>
          <a:xfrm>
            <a:off x="1206500" y="555408"/>
            <a:ext cx="21971000" cy="934779"/>
          </a:xfrm>
          <a:prstGeom prst="rect">
            <a:avLst/>
          </a:prstGeom>
          <a:extLst>
            <a:ext uri="{C572A759-6A51-4108-AA02-DFA0A04FC94B}">
              <ma14:wrappingTextBoxFlag xmlns:ma14="http://schemas.microsoft.com/office/mac/drawingml/2011/main" val="1"/>
            </a:ext>
          </a:extLst>
        </p:spPr>
        <p:txBody>
          <a:bodyPr/>
          <a:lstStyle>
            <a:lvl1pPr algn="ctr" defTabSz="594360">
              <a:defRPr b="0" sz="6120">
                <a:solidFill>
                  <a:schemeClr val="accent2"/>
                </a:solidFill>
                <a:latin typeface="+mn-lt"/>
                <a:ea typeface="+mn-ea"/>
                <a:cs typeface="+mn-cs"/>
                <a:sym typeface="Rockwell Bold"/>
              </a:defRPr>
            </a:lvl1pPr>
          </a:lstStyle>
          <a:p>
            <a:pPr/>
            <a:r>
              <a:t>Condizioni iniziali e Soluzione Analitica del Problema</a:t>
            </a:r>
          </a:p>
        </p:txBody>
      </p:sp>
      <p:pic>
        <p:nvPicPr>
          <p:cNvPr id="325" name="Immagine" descr="Immagine"/>
          <p:cNvPicPr>
            <a:picLocks noChangeAspect="1"/>
          </p:cNvPicPr>
          <p:nvPr/>
        </p:nvPicPr>
        <p:blipFill>
          <a:blip r:embed="rId4">
            <a:extLst/>
          </a:blip>
          <a:stretch>
            <a:fillRect/>
          </a:stretch>
        </p:blipFill>
        <p:spPr>
          <a:xfrm>
            <a:off x="10637063" y="5303063"/>
            <a:ext cx="3109873" cy="3109873"/>
          </a:xfrm>
          <a:prstGeom prst="rect">
            <a:avLst/>
          </a:prstGeom>
          <a:ln w="12700">
            <a:miter lim="400000"/>
          </a:ln>
        </p:spPr>
      </p:pic>
      <p:sp>
        <p:nvSpPr>
          <p:cNvPr id="326" name="Rettangolo arrotondato"/>
          <p:cNvSpPr/>
          <p:nvPr/>
        </p:nvSpPr>
        <p:spPr>
          <a:xfrm>
            <a:off x="832767" y="3740477"/>
            <a:ext cx="6986358"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27" name="Rettangolo arrotondato"/>
          <p:cNvSpPr/>
          <p:nvPr/>
        </p:nvSpPr>
        <p:spPr>
          <a:xfrm>
            <a:off x="832767" y="8041685"/>
            <a:ext cx="6986358"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28" name="CONDIZIONE INIZIALE :"/>
          <p:cNvSpPr txBox="1"/>
          <p:nvPr/>
        </p:nvSpPr>
        <p:spPr>
          <a:xfrm>
            <a:off x="1344992" y="2866181"/>
            <a:ext cx="6261275" cy="556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CONDIZIONE INIZIALE :</a:t>
            </a:r>
          </a:p>
        </p:txBody>
      </p:sp>
      <p:sp>
        <p:nvSpPr>
          <p:cNvPr id="329" name="SOLUZIONE ANALITICA NOTA :"/>
          <p:cNvSpPr txBox="1"/>
          <p:nvPr/>
        </p:nvSpPr>
        <p:spPr>
          <a:xfrm>
            <a:off x="16337064" y="2633851"/>
            <a:ext cx="6986358" cy="11022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lstStyle>
          <a:p>
            <a:pPr/>
            <a:r>
              <a:t>SOLUZIONE ANALITICA NOTA :</a:t>
            </a:r>
          </a:p>
        </p:txBody>
      </p:sp>
      <p:sp>
        <p:nvSpPr>
          <p:cNvPr id="330" name="Rettangolo arrotondato"/>
          <p:cNvSpPr/>
          <p:nvPr/>
        </p:nvSpPr>
        <p:spPr>
          <a:xfrm>
            <a:off x="16337064" y="3858564"/>
            <a:ext cx="6986358"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31" name="Rettangolo arrotondato"/>
          <p:cNvSpPr/>
          <p:nvPr/>
        </p:nvSpPr>
        <p:spPr>
          <a:xfrm>
            <a:off x="16337064" y="7952349"/>
            <a:ext cx="6986358"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32" name="Usata per confrontare i risultati numerici e calcolare l’errore"/>
          <p:cNvSpPr txBox="1"/>
          <p:nvPr/>
        </p:nvSpPr>
        <p:spPr>
          <a:xfrm>
            <a:off x="16337064" y="5256186"/>
            <a:ext cx="6986358" cy="16483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a:latin typeface="Rockwell"/>
                <a:ea typeface="Rockwell"/>
                <a:cs typeface="Rockwell"/>
                <a:sym typeface="Rockwell"/>
              </a:defRPr>
            </a:lvl1pPr>
          </a:lstStyle>
          <a:p>
            <a:pPr/>
            <a:r>
              <a:t>Usata per confrontare i risultati numerici e calcolare l’errore</a:t>
            </a:r>
          </a:p>
        </p:txBody>
      </p:sp>
      <p:sp>
        <p:nvSpPr>
          <p:cNvPr id="333" name="Velocità nulla"/>
          <p:cNvSpPr txBox="1"/>
          <p:nvPr/>
        </p:nvSpPr>
        <p:spPr>
          <a:xfrm>
            <a:off x="850982" y="9704602"/>
            <a:ext cx="6986357" cy="5561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a:latin typeface="Rockwell"/>
                <a:ea typeface="Rockwell"/>
                <a:cs typeface="Rockwell"/>
                <a:sym typeface="Rockwell"/>
              </a:defRPr>
            </a:lvl1pPr>
          </a:lstStyle>
          <a:p>
            <a:pPr/>
            <a:r>
              <a:t>Velocità nulla</a:t>
            </a:r>
          </a:p>
        </p:txBody>
      </p:sp>
      <p:pic>
        <p:nvPicPr>
          <p:cNvPr id="334" name="u0.png" descr="u0.png"/>
          <p:cNvPicPr>
            <a:picLocks noChangeAspect="1"/>
          </p:cNvPicPr>
          <p:nvPr/>
        </p:nvPicPr>
        <p:blipFill>
          <a:blip r:embed="rId5">
            <a:extLst/>
          </a:blip>
          <a:stretch>
            <a:fillRect/>
          </a:stretch>
        </p:blipFill>
        <p:spPr>
          <a:xfrm>
            <a:off x="1912488" y="3740477"/>
            <a:ext cx="4826915" cy="1506177"/>
          </a:xfrm>
          <a:prstGeom prst="rect">
            <a:avLst/>
          </a:prstGeom>
          <a:ln w="12700">
            <a:miter lim="400000"/>
          </a:ln>
        </p:spPr>
      </p:pic>
      <p:pic>
        <p:nvPicPr>
          <p:cNvPr id="335" name="du0.png" descr="du0.png"/>
          <p:cNvPicPr>
            <a:picLocks noChangeAspect="1"/>
          </p:cNvPicPr>
          <p:nvPr/>
        </p:nvPicPr>
        <p:blipFill>
          <a:blip r:embed="rId6">
            <a:extLst/>
          </a:blip>
          <a:stretch>
            <a:fillRect/>
          </a:stretch>
        </p:blipFill>
        <p:spPr>
          <a:xfrm>
            <a:off x="1472687" y="7765142"/>
            <a:ext cx="5706518" cy="1942522"/>
          </a:xfrm>
          <a:prstGeom prst="rect">
            <a:avLst/>
          </a:prstGeom>
          <a:ln w="12700">
            <a:miter lim="400000"/>
          </a:ln>
        </p:spPr>
      </p:pic>
      <p:pic>
        <p:nvPicPr>
          <p:cNvPr id="336" name="u_analitica.png" descr="u_analitica.png"/>
          <p:cNvPicPr>
            <a:picLocks noChangeAspect="1"/>
          </p:cNvPicPr>
          <p:nvPr/>
        </p:nvPicPr>
        <p:blipFill>
          <a:blip r:embed="rId7">
            <a:extLst/>
          </a:blip>
          <a:stretch>
            <a:fillRect/>
          </a:stretch>
        </p:blipFill>
        <p:spPr>
          <a:xfrm>
            <a:off x="16976985" y="3722251"/>
            <a:ext cx="5706518" cy="1306452"/>
          </a:xfrm>
          <a:prstGeom prst="rect">
            <a:avLst/>
          </a:prstGeom>
          <a:ln w="12700">
            <a:miter lim="400000"/>
          </a:ln>
        </p:spPr>
      </p:pic>
      <p:pic>
        <p:nvPicPr>
          <p:cNvPr id="337" name="errore_L2.png" descr="errore_L2.png"/>
          <p:cNvPicPr>
            <a:picLocks noChangeAspect="1"/>
          </p:cNvPicPr>
          <p:nvPr/>
        </p:nvPicPr>
        <p:blipFill>
          <a:blip r:embed="rId8">
            <a:extLst/>
          </a:blip>
          <a:stretch>
            <a:fillRect/>
          </a:stretch>
        </p:blipFill>
        <p:spPr>
          <a:xfrm>
            <a:off x="16819488" y="8006081"/>
            <a:ext cx="6021512" cy="1341210"/>
          </a:xfrm>
          <a:prstGeom prst="rect">
            <a:avLst/>
          </a:prstGeom>
          <a:ln w="12700">
            <a:miter lim="400000"/>
          </a:ln>
        </p:spPr>
      </p:pic>
      <p:sp>
        <p:nvSpPr>
          <p:cNvPr id="338" name="Confronto numerico al tempo finale (errore L₂)"/>
          <p:cNvSpPr txBox="1"/>
          <p:nvPr/>
        </p:nvSpPr>
        <p:spPr>
          <a:xfrm>
            <a:off x="16976985" y="9634492"/>
            <a:ext cx="5706518" cy="124403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a:latin typeface="Rockwell"/>
                <a:ea typeface="Rockwell"/>
                <a:cs typeface="Rockwell"/>
                <a:sym typeface="Rockwell"/>
              </a:defRPr>
            </a:lvl1pPr>
          </a:lstStyle>
          <a:p>
            <a:pPr/>
            <a:r>
              <a:t>Confronto numerico al tempo finale (errore L₂)</a:t>
            </a:r>
          </a:p>
        </p:txBody>
      </p:sp>
      <p:sp>
        <p:nvSpPr>
          <p:cNvPr id="339" name="Soluzione iniziale armonica"/>
          <p:cNvSpPr txBox="1"/>
          <p:nvPr/>
        </p:nvSpPr>
        <p:spPr>
          <a:xfrm>
            <a:off x="1096524" y="5333283"/>
            <a:ext cx="6458844"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defRPr>
                <a:latin typeface="Rockwell"/>
                <a:ea typeface="Rockwell"/>
                <a:cs typeface="Rockwell"/>
                <a:sym typeface="Rockwell"/>
              </a:defRPr>
            </a:lvl1pPr>
          </a:lstStyle>
          <a:p>
            <a:pPr/>
            <a:r>
              <a:t>Soluzione iniziale armonica </a:t>
            </a:r>
          </a:p>
        </p:txBody>
      </p:sp>
      <p:sp>
        <p:nvSpPr>
          <p:cNvPr id="340" name="VELOCITÀ  INIZIALE NULLA :"/>
          <p:cNvSpPr txBox="1"/>
          <p:nvPr/>
        </p:nvSpPr>
        <p:spPr>
          <a:xfrm>
            <a:off x="641386" y="6816972"/>
            <a:ext cx="7405549" cy="11022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lstStyle>
          <a:p>
            <a:pPr/>
            <a:r>
              <a:t>VELOCITÀ  INIZIALE NULLA :</a:t>
            </a:r>
          </a:p>
        </p:txBody>
      </p:sp>
      <p:sp>
        <p:nvSpPr>
          <p:cNvPr id="341" name="Soluzione armonica con velocità iniziale nulla."/>
          <p:cNvSpPr txBox="1"/>
          <p:nvPr/>
        </p:nvSpPr>
        <p:spPr>
          <a:xfrm>
            <a:off x="1096524" y="12046133"/>
            <a:ext cx="6458844" cy="11022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a:latin typeface="Rockwell Italic"/>
                <a:ea typeface="Rockwell Italic"/>
                <a:cs typeface="Rockwell Italic"/>
                <a:sym typeface="Rockwell Italic"/>
              </a:defRPr>
            </a:lvl1pPr>
          </a:lstStyle>
          <a:p>
            <a:pPr/>
            <a:r>
              <a:t>Soluzione armonica con velocità iniziale nulla.</a:t>
            </a:r>
          </a:p>
        </p:txBody>
      </p:sp>
      <p:sp>
        <p:nvSpPr>
          <p:cNvPr id="342" name="Valido per verificare l’accuratezza del metodo."/>
          <p:cNvSpPr txBox="1"/>
          <p:nvPr/>
        </p:nvSpPr>
        <p:spPr>
          <a:xfrm>
            <a:off x="16750506" y="12046133"/>
            <a:ext cx="6458843" cy="11022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a:latin typeface="Rockwell Italic"/>
                <a:ea typeface="Rockwell Italic"/>
                <a:cs typeface="Rockwell Italic"/>
                <a:sym typeface="Rockwell Italic"/>
              </a:defRPr>
            </a:lvl1pPr>
          </a:lstStyle>
          <a:p>
            <a:pPr/>
            <a:r>
              <a:t>Valido per verificare l’accuratezza del metodo.</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46" name="Rettangolo"/>
          <p:cNvSpPr/>
          <p:nvPr/>
        </p:nvSpPr>
        <p:spPr>
          <a:xfrm>
            <a:off x="16621658" y="3673983"/>
            <a:ext cx="7631113" cy="5232582"/>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47" name="Rettangolo"/>
          <p:cNvSpPr/>
          <p:nvPr/>
        </p:nvSpPr>
        <p:spPr>
          <a:xfrm>
            <a:off x="8399014" y="3337002"/>
            <a:ext cx="7027506" cy="5906544"/>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48" name="Rettangolo"/>
          <p:cNvSpPr/>
          <p:nvPr/>
        </p:nvSpPr>
        <p:spPr>
          <a:xfrm>
            <a:off x="176369" y="3337002"/>
            <a:ext cx="7027507" cy="5906544"/>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49" name="VISUALIZZAZIONE DEI RISULTATI"/>
          <p:cNvSpPr txBox="1"/>
          <p:nvPr>
            <p:ph type="body" idx="21"/>
          </p:nvPr>
        </p:nvSpPr>
        <p:spPr>
          <a:xfrm>
            <a:off x="1206500" y="353380"/>
            <a:ext cx="21971000" cy="934780"/>
          </a:xfrm>
          <a:prstGeom prst="rect">
            <a:avLst/>
          </a:prstGeom>
          <a:extLst>
            <a:ext uri="{C572A759-6A51-4108-AA02-DFA0A04FC94B}">
              <ma14:wrappingTextBoxFlag xmlns:ma14="http://schemas.microsoft.com/office/mac/drawingml/2011/main" val="1"/>
            </a:ext>
          </a:extLst>
        </p:spPr>
        <p:txBody>
          <a:bodyPr anchor="ctr"/>
          <a:lstStyle>
            <a:lvl1pPr algn="ctr">
              <a:defRPr b="0">
                <a:solidFill>
                  <a:schemeClr val="accent2">
                    <a:hueOff val="63096"/>
                    <a:satOff val="2685"/>
                    <a:lumOff val="-9344"/>
                  </a:schemeClr>
                </a:solidFill>
                <a:latin typeface="+mn-lt"/>
                <a:ea typeface="+mn-ea"/>
                <a:cs typeface="+mn-cs"/>
                <a:sym typeface="Rockwell Bold"/>
              </a:defRPr>
            </a:lvl1pPr>
          </a:lstStyle>
          <a:p>
            <a:pPr/>
            <a:r>
              <a:t>VISUALIZZAZIONE DEI RISULTATI</a:t>
            </a:r>
          </a:p>
        </p:txBody>
      </p:sp>
      <p:pic>
        <p:nvPicPr>
          <p:cNvPr id="350" name="soluzione_numerica_heatmap.png" descr="soluzione_numerica_heatmap.png"/>
          <p:cNvPicPr>
            <a:picLocks noChangeAspect="0"/>
          </p:cNvPicPr>
          <p:nvPr/>
        </p:nvPicPr>
        <p:blipFill>
          <a:blip r:embed="rId4">
            <a:extLst/>
          </a:blip>
          <a:stretch>
            <a:fillRect/>
          </a:stretch>
        </p:blipFill>
        <p:spPr>
          <a:xfrm>
            <a:off x="249600" y="3390543"/>
            <a:ext cx="6954276" cy="5799463"/>
          </a:xfrm>
          <a:prstGeom prst="rect">
            <a:avLst/>
          </a:prstGeom>
        </p:spPr>
      </p:pic>
      <p:pic>
        <p:nvPicPr>
          <p:cNvPr id="351" name="errore_assoluto_heatmap.png" descr="errore_assoluto_heatmap.png"/>
          <p:cNvPicPr>
            <a:picLocks noChangeAspect="0"/>
          </p:cNvPicPr>
          <p:nvPr/>
        </p:nvPicPr>
        <p:blipFill>
          <a:blip r:embed="rId5">
            <a:extLst/>
          </a:blip>
          <a:stretch>
            <a:fillRect/>
          </a:stretch>
        </p:blipFill>
        <p:spPr>
          <a:xfrm>
            <a:off x="8435630" y="3390543"/>
            <a:ext cx="6954274" cy="5799463"/>
          </a:xfrm>
          <a:prstGeom prst="rect">
            <a:avLst/>
          </a:prstGeom>
        </p:spPr>
      </p:pic>
      <p:sp>
        <p:nvSpPr>
          <p:cNvPr id="352" name="Soluzione numerica u(x,y,T) per h=0.02"/>
          <p:cNvSpPr txBox="1"/>
          <p:nvPr/>
        </p:nvSpPr>
        <p:spPr>
          <a:xfrm>
            <a:off x="21565" y="10072334"/>
            <a:ext cx="7384945" cy="10794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spcBef>
                <a:spcPts val="0"/>
              </a:spcBef>
              <a:defRPr sz="3500">
                <a:latin typeface="Rockwell"/>
                <a:ea typeface="Rockwell"/>
                <a:cs typeface="Rockwell"/>
                <a:sym typeface="Rockwell"/>
              </a:defRPr>
            </a:lvl1pPr>
          </a:lstStyle>
          <a:p>
            <a:pPr/>
            <a:r>
              <a:t>Soluzione numerica u(x,y,T) per h=0.02</a:t>
            </a:r>
          </a:p>
        </p:txBody>
      </p:sp>
      <p:sp>
        <p:nvSpPr>
          <p:cNvPr id="353" name="Errore assoluto |u_num −u_exact |"/>
          <p:cNvSpPr txBox="1"/>
          <p:nvPr/>
        </p:nvSpPr>
        <p:spPr>
          <a:xfrm>
            <a:off x="8016522" y="10012393"/>
            <a:ext cx="7792490" cy="63716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spcBef>
                <a:spcPts val="0"/>
              </a:spcBef>
              <a:defRPr sz="3500">
                <a:latin typeface="Rockwell"/>
                <a:ea typeface="Rockwell"/>
                <a:cs typeface="Rockwell"/>
                <a:sym typeface="Rockwell"/>
              </a:defRPr>
            </a:lvl1pPr>
          </a:lstStyle>
          <a:p>
            <a:pPr/>
            <a:r>
              <a:t>Errore assoluto |u_num −u_exact |</a:t>
            </a:r>
          </a:p>
        </p:txBody>
      </p:sp>
      <p:pic>
        <p:nvPicPr>
          <p:cNvPr id="354" name="Screenshot 2025-07-05 alle 16.08.54.png" descr="Screenshot 2025-07-05 alle 16.08.54.png"/>
          <p:cNvPicPr>
            <a:picLocks noChangeAspect="0"/>
          </p:cNvPicPr>
          <p:nvPr/>
        </p:nvPicPr>
        <p:blipFill>
          <a:blip r:embed="rId6">
            <a:extLst/>
          </a:blip>
          <a:stretch>
            <a:fillRect/>
          </a:stretch>
        </p:blipFill>
        <p:spPr>
          <a:xfrm>
            <a:off x="16621658" y="3700466"/>
            <a:ext cx="7580403" cy="5179796"/>
          </a:xfrm>
          <a:prstGeom prst="rect">
            <a:avLst/>
          </a:prstGeom>
        </p:spPr>
      </p:pic>
      <p:sp>
        <p:nvSpPr>
          <p:cNvPr id="355" name="Confronto tra l’errore numerico e la curva teorica di ordine 2"/>
          <p:cNvSpPr txBox="1"/>
          <p:nvPr/>
        </p:nvSpPr>
        <p:spPr>
          <a:xfrm>
            <a:off x="16596303" y="9791269"/>
            <a:ext cx="7631113" cy="10794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3500">
                <a:latin typeface="Rockwell"/>
                <a:ea typeface="Rockwell"/>
                <a:cs typeface="Rockwell"/>
                <a:sym typeface="Rockwell"/>
              </a:defRPr>
            </a:lvl1pPr>
          </a:lstStyle>
          <a:p>
            <a:pPr/>
            <a:r>
              <a:t>Confronto tra l’errore numerico e la curva teorica di ordine 2</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59" name="Rettangolo"/>
          <p:cNvSpPr/>
          <p:nvPr/>
        </p:nvSpPr>
        <p:spPr>
          <a:xfrm>
            <a:off x="5459104" y="7280452"/>
            <a:ext cx="13375576" cy="3737326"/>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60" name="Rettangolo"/>
          <p:cNvSpPr/>
          <p:nvPr/>
        </p:nvSpPr>
        <p:spPr>
          <a:xfrm>
            <a:off x="5539968" y="2085181"/>
            <a:ext cx="13304064" cy="3352344"/>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61" name="ANALISI DEI TEMPI"/>
          <p:cNvSpPr txBox="1"/>
          <p:nvPr>
            <p:ph type="body" idx="21"/>
          </p:nvPr>
        </p:nvSpPr>
        <p:spPr>
          <a:xfrm>
            <a:off x="1206500" y="304073"/>
            <a:ext cx="21971000" cy="934780"/>
          </a:xfrm>
          <a:prstGeom prst="rect">
            <a:avLst/>
          </a:prstGeom>
          <a:extLst>
            <a:ext uri="{C572A759-6A51-4108-AA02-DFA0A04FC94B}">
              <ma14:wrappingTextBoxFlag xmlns:ma14="http://schemas.microsoft.com/office/mac/drawingml/2011/main" val="1"/>
            </a:ext>
          </a:extLst>
        </p:spPr>
        <p:txBody>
          <a:bodyPr anchor="ctr"/>
          <a:lstStyle>
            <a:lvl1pPr algn="ctr">
              <a:defRPr b="0">
                <a:solidFill>
                  <a:schemeClr val="accent2">
                    <a:hueOff val="63096"/>
                    <a:satOff val="2685"/>
                    <a:lumOff val="-9344"/>
                  </a:schemeClr>
                </a:solidFill>
                <a:latin typeface="+mn-lt"/>
                <a:ea typeface="+mn-ea"/>
                <a:cs typeface="+mn-cs"/>
                <a:sym typeface="Rockwell Bold"/>
              </a:defRPr>
            </a:lvl1pPr>
          </a:lstStyle>
          <a:p>
            <a:pPr/>
            <a:r>
              <a:t>ANALISI DEI TEMPI</a:t>
            </a:r>
          </a:p>
        </p:txBody>
      </p:sp>
      <p:sp>
        <p:nvSpPr>
          <p:cNvPr id="362" name="Test effettuati per diverse risoluzioni spaziali (h)…"/>
          <p:cNvSpPr txBox="1"/>
          <p:nvPr>
            <p:ph type="body" sz="quarter" idx="1"/>
          </p:nvPr>
        </p:nvSpPr>
        <p:spPr>
          <a:xfrm>
            <a:off x="6550446" y="11473453"/>
            <a:ext cx="11283107" cy="1553669"/>
          </a:xfrm>
          <a:prstGeom prst="rect">
            <a:avLst/>
          </a:prstGeom>
        </p:spPr>
        <p:txBody>
          <a:bodyPr/>
          <a:lstStyle/>
          <a:p>
            <a:pPr marL="0" indent="0" algn="ctr">
              <a:buSzTx/>
              <a:buNone/>
              <a:defRPr sz="2500"/>
            </a:pPr>
            <a:r>
              <a:t> Test effettuati per diverse risoluzioni spaziali (h)</a:t>
            </a:r>
          </a:p>
          <a:p>
            <a:pPr marL="0" indent="0" algn="ctr">
              <a:buSzTx/>
              <a:buNone/>
              <a:defRPr sz="2500"/>
            </a:pPr>
            <a:r>
              <a:t> Versione parallela eseguita con vari thread</a:t>
            </a:r>
          </a:p>
        </p:txBody>
      </p:sp>
      <p:pic>
        <p:nvPicPr>
          <p:cNvPr id="363" name="Screenshot 2025-07-04 alle 17.46.58.png" descr="Screenshot 2025-07-04 alle 17.46.58.png"/>
          <p:cNvPicPr>
            <a:picLocks noChangeAspect="0"/>
          </p:cNvPicPr>
          <p:nvPr/>
        </p:nvPicPr>
        <p:blipFill>
          <a:blip r:embed="rId4">
            <a:extLst/>
          </a:blip>
          <a:stretch>
            <a:fillRect/>
          </a:stretch>
        </p:blipFill>
        <p:spPr>
          <a:xfrm>
            <a:off x="5671681" y="7373204"/>
            <a:ext cx="13040638" cy="3551822"/>
          </a:xfrm>
          <a:prstGeom prst="rect">
            <a:avLst/>
          </a:prstGeom>
        </p:spPr>
      </p:pic>
      <p:pic>
        <p:nvPicPr>
          <p:cNvPr id="364" name="Screenshot 2025-07-04 alle 17.47.11.png" descr="Screenshot 2025-07-04 alle 17.47.11.png"/>
          <p:cNvPicPr>
            <a:picLocks noChangeAspect="0"/>
          </p:cNvPicPr>
          <p:nvPr/>
        </p:nvPicPr>
        <p:blipFill>
          <a:blip r:embed="rId5">
            <a:extLst/>
          </a:blip>
          <a:stretch>
            <a:fillRect/>
          </a:stretch>
        </p:blipFill>
        <p:spPr>
          <a:xfrm>
            <a:off x="5671681" y="2183603"/>
            <a:ext cx="13040640" cy="3155500"/>
          </a:xfrm>
          <a:prstGeom prst="rect">
            <a:avLst/>
          </a:prstGeom>
        </p:spPr>
      </p:pic>
      <p:sp>
        <p:nvSpPr>
          <p:cNvPr id="365" name="Tempi per Framework in Sequenziale"/>
          <p:cNvSpPr txBox="1"/>
          <p:nvPr/>
        </p:nvSpPr>
        <p:spPr>
          <a:xfrm>
            <a:off x="7786541" y="1452087"/>
            <a:ext cx="8810918" cy="54601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defRPr sz="3500">
                <a:solidFill>
                  <a:schemeClr val="accent2"/>
                </a:solidFill>
              </a:defRPr>
            </a:lvl1pPr>
          </a:lstStyle>
          <a:p>
            <a:pPr/>
            <a:r>
              <a:t>Tempi per Framework in Sequenziale</a:t>
            </a:r>
          </a:p>
        </p:txBody>
      </p:sp>
      <p:sp>
        <p:nvSpPr>
          <p:cNvPr id="366" name="Tempi per Framework in Parallelo"/>
          <p:cNvSpPr txBox="1"/>
          <p:nvPr/>
        </p:nvSpPr>
        <p:spPr>
          <a:xfrm>
            <a:off x="8110815" y="6647358"/>
            <a:ext cx="8162370" cy="54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3500">
                <a:solidFill>
                  <a:schemeClr val="accent2"/>
                </a:solidFill>
              </a:defRPr>
            </a:lvl1pPr>
          </a:lstStyle>
          <a:p>
            <a:pPr/>
            <a:r>
              <a:t>Tempi per Framework in Parallelo</a:t>
            </a:r>
          </a:p>
        </p:txBody>
      </p:sp>
      <p:pic>
        <p:nvPicPr>
          <p:cNvPr id="367" name="Immagine" descr="Immagine"/>
          <p:cNvPicPr>
            <a:picLocks noChangeAspect="1"/>
          </p:cNvPicPr>
          <p:nvPr/>
        </p:nvPicPr>
        <p:blipFill>
          <a:blip r:embed="rId6">
            <a:extLst/>
          </a:blip>
          <a:stretch>
            <a:fillRect/>
          </a:stretch>
        </p:blipFill>
        <p:spPr>
          <a:xfrm>
            <a:off x="16709187" y="5524605"/>
            <a:ext cx="1663098" cy="1663097"/>
          </a:xfrm>
          <a:prstGeom prst="rect">
            <a:avLst/>
          </a:prstGeom>
          <a:ln w="12700">
            <a:miter lim="400000"/>
          </a:ln>
        </p:spPr>
      </p:pic>
      <p:pic>
        <p:nvPicPr>
          <p:cNvPr id="368" name="Immagine" descr="Immagine"/>
          <p:cNvPicPr>
            <a:picLocks noChangeAspect="1"/>
          </p:cNvPicPr>
          <p:nvPr/>
        </p:nvPicPr>
        <p:blipFill>
          <a:blip r:embed="rId6">
            <a:extLst/>
          </a:blip>
          <a:stretch>
            <a:fillRect/>
          </a:stretch>
        </p:blipFill>
        <p:spPr>
          <a:xfrm flipH="1" rot="10800000">
            <a:off x="6011715" y="5524605"/>
            <a:ext cx="1663098" cy="1663097"/>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72" name="Rettangolo arrotondato"/>
          <p:cNvSpPr/>
          <p:nvPr/>
        </p:nvSpPr>
        <p:spPr>
          <a:xfrm>
            <a:off x="13492024" y="2779054"/>
            <a:ext cx="10229799" cy="6106678"/>
          </a:xfrm>
          <a:prstGeom prst="roundRect">
            <a:avLst>
              <a:gd name="adj" fmla="val 11961"/>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73" name="Rettangolo arrotondato"/>
          <p:cNvSpPr/>
          <p:nvPr/>
        </p:nvSpPr>
        <p:spPr>
          <a:xfrm>
            <a:off x="542645" y="2779054"/>
            <a:ext cx="11764620" cy="6106678"/>
          </a:xfrm>
          <a:prstGeom prst="roundRect">
            <a:avLst>
              <a:gd name="adj" fmla="val 11961"/>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374" name="L’efficienza della parallelizzazione aumenta con la complessità della simulazione…"/>
          <p:cNvSpPr txBox="1"/>
          <p:nvPr/>
        </p:nvSpPr>
        <p:spPr>
          <a:xfrm>
            <a:off x="2957810" y="9841331"/>
            <a:ext cx="18468380" cy="3350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defTabSz="457200">
              <a:spcBef>
                <a:spcPts val="1200"/>
              </a:spcBef>
              <a:defRPr>
                <a:latin typeface="Rockwell"/>
                <a:ea typeface="Rockwell"/>
                <a:cs typeface="Rockwell"/>
                <a:sym typeface="Rockwell"/>
              </a:defRPr>
            </a:pPr>
            <a:r>
              <a:t>L’efficienza della parallelizzazione aumenta con la complessità della simulazione</a:t>
            </a:r>
          </a:p>
          <a:p>
            <a:pPr algn="ctr" defTabSz="457200">
              <a:spcBef>
                <a:spcPts val="1200"/>
              </a:spcBef>
              <a:defRPr>
                <a:latin typeface="Rockwell"/>
                <a:ea typeface="Rockwell"/>
                <a:cs typeface="Rockwell"/>
                <a:sym typeface="Rockwell"/>
              </a:defRPr>
            </a:pPr>
          </a:p>
          <a:p>
            <a:pPr algn="ctr" defTabSz="457200">
              <a:spcBef>
                <a:spcPts val="1200"/>
              </a:spcBef>
              <a:defRPr>
                <a:latin typeface="Rockwell"/>
                <a:ea typeface="Rockwell"/>
                <a:cs typeface="Rockwell"/>
                <a:sym typeface="Rockwell"/>
              </a:defRPr>
            </a:pPr>
            <a:r>
              <a:t>Speedup massimo ottenuto: </a:t>
            </a:r>
            <a:r>
              <a:rPr>
                <a:latin typeface="+mn-lt"/>
                <a:ea typeface="+mn-ea"/>
                <a:cs typeface="+mn-cs"/>
                <a:sym typeface="Rockwell Bold"/>
              </a:rPr>
              <a:t>4.2× con 8 thread</a:t>
            </a:r>
            <a:endParaRPr>
              <a:latin typeface="+mn-lt"/>
              <a:ea typeface="+mn-ea"/>
              <a:cs typeface="+mn-cs"/>
              <a:sym typeface="Rockwell Bold"/>
            </a:endParaRPr>
          </a:p>
          <a:p>
            <a:pPr algn="ctr" defTabSz="457200">
              <a:spcBef>
                <a:spcPts val="1200"/>
              </a:spcBef>
              <a:defRPr>
                <a:latin typeface="Rockwell"/>
                <a:ea typeface="Rockwell"/>
                <a:cs typeface="Rockwell"/>
                <a:sym typeface="Rockwell"/>
              </a:defRPr>
            </a:pPr>
          </a:p>
          <a:p>
            <a:pPr algn="ctr" defTabSz="457200">
              <a:spcBef>
                <a:spcPts val="1200"/>
              </a:spcBef>
              <a:defRPr>
                <a:latin typeface="Rockwell"/>
                <a:ea typeface="Rockwell"/>
                <a:cs typeface="Rockwell"/>
                <a:sym typeface="Rockwell"/>
              </a:defRPr>
            </a:pPr>
            <a:r>
              <a:t>Nessun degrado nella precisione numerica</a:t>
            </a:r>
          </a:p>
        </p:txBody>
      </p:sp>
      <p:sp>
        <p:nvSpPr>
          <p:cNvPr id="375" name="CONFRONTO FINALE"/>
          <p:cNvSpPr txBox="1"/>
          <p:nvPr>
            <p:ph type="title"/>
          </p:nvPr>
        </p:nvSpPr>
        <p:spPr>
          <a:xfrm>
            <a:off x="1206500" y="19536"/>
            <a:ext cx="21971000" cy="1433164"/>
          </a:xfrm>
          <a:prstGeom prst="rect">
            <a:avLst/>
          </a:prstGeom>
        </p:spPr>
        <p:txBody>
          <a:bodyPr anchor="ctr"/>
          <a:lstStyle/>
          <a:p>
            <a:pPr/>
            <a:r>
              <a:t>CONFRONTO FINALE</a:t>
            </a:r>
          </a:p>
        </p:txBody>
      </p:sp>
      <p:sp>
        <p:nvSpPr>
          <p:cNvPr id="376" name="Sequenziale Vs Parallelo"/>
          <p:cNvSpPr txBox="1"/>
          <p:nvPr/>
        </p:nvSpPr>
        <p:spPr>
          <a:xfrm>
            <a:off x="1206500" y="1198149"/>
            <a:ext cx="21971000" cy="934780"/>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lvl1pPr algn="ctr" defTabSz="825500">
              <a:spcBef>
                <a:spcPts val="0"/>
              </a:spcBef>
              <a:defRPr sz="5500">
                <a:solidFill>
                  <a:schemeClr val="accent2"/>
                </a:solidFill>
              </a:defRPr>
            </a:lvl1pPr>
          </a:lstStyle>
          <a:p>
            <a:pPr/>
            <a:r>
              <a:t>Sequenziale Vs Parallelo</a:t>
            </a:r>
          </a:p>
        </p:txBody>
      </p:sp>
      <p:pic>
        <p:nvPicPr>
          <p:cNvPr id="377" name="speedup_grafico.png" descr="speedup_grafico.png"/>
          <p:cNvPicPr>
            <a:picLocks noChangeAspect="0"/>
          </p:cNvPicPr>
          <p:nvPr/>
        </p:nvPicPr>
        <p:blipFill>
          <a:blip r:embed="rId4">
            <a:extLst/>
          </a:blip>
          <a:stretch>
            <a:fillRect/>
          </a:stretch>
        </p:blipFill>
        <p:spPr>
          <a:xfrm>
            <a:off x="13315095" y="2962137"/>
            <a:ext cx="10583657" cy="5740512"/>
          </a:xfrm>
          <a:prstGeom prst="rect">
            <a:avLst/>
          </a:prstGeom>
        </p:spPr>
      </p:pic>
      <p:pic>
        <p:nvPicPr>
          <p:cNvPr id="378" name="Screenshot 2025-07-05 alle 15.30.17.png" descr="Screenshot 2025-07-05 alle 15.30.17.png"/>
          <p:cNvPicPr>
            <a:picLocks noChangeAspect="0"/>
          </p:cNvPicPr>
          <p:nvPr/>
        </p:nvPicPr>
        <p:blipFill>
          <a:blip r:embed="rId5">
            <a:extLst/>
          </a:blip>
          <a:stretch>
            <a:fillRect/>
          </a:stretch>
        </p:blipFill>
        <p:spPr>
          <a:xfrm>
            <a:off x="914843" y="2962137"/>
            <a:ext cx="11020225" cy="5740512"/>
          </a:xfrm>
          <a:prstGeom prst="rect">
            <a:avLst/>
          </a:prstGeom>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82" name="CONCLUSIONI"/>
          <p:cNvSpPr txBox="1"/>
          <p:nvPr>
            <p:ph type="title"/>
          </p:nvPr>
        </p:nvSpPr>
        <p:spPr>
          <a:xfrm>
            <a:off x="1206500" y="948957"/>
            <a:ext cx="21971000" cy="1433164"/>
          </a:xfrm>
          <a:prstGeom prst="rect">
            <a:avLst/>
          </a:prstGeom>
        </p:spPr>
        <p:txBody>
          <a:bodyPr anchor="ctr"/>
          <a:lstStyle/>
          <a:p>
            <a:pPr/>
            <a:r>
              <a:t>CONCLUSIONI</a:t>
            </a:r>
          </a:p>
        </p:txBody>
      </p:sp>
      <p:sp>
        <p:nvSpPr>
          <p:cNvPr id="383" name="Implementato un framework numerico in C per la risoluzione dell’equazione delle onde bidimensionale…"/>
          <p:cNvSpPr txBox="1"/>
          <p:nvPr>
            <p:ph type="body" sz="half" idx="1"/>
          </p:nvPr>
        </p:nvSpPr>
        <p:spPr>
          <a:xfrm>
            <a:off x="623862" y="3128755"/>
            <a:ext cx="16402505" cy="7458490"/>
          </a:xfrm>
          <a:prstGeom prst="rect">
            <a:avLst/>
          </a:prstGeom>
        </p:spPr>
        <p:txBody>
          <a:bodyPr/>
          <a:lstStyle/>
          <a:p>
            <a:pPr algn="just">
              <a:defRPr sz="3400"/>
            </a:pPr>
            <a:r>
              <a:t>Implementato un framework numerico in C per la risoluzione dell’equazione delle onde bidimensionale</a:t>
            </a:r>
          </a:p>
          <a:p>
            <a:pPr algn="just">
              <a:defRPr sz="3400"/>
            </a:pPr>
            <a:r>
              <a:t>Metodo Leap-Frog innovativo, esplicito, di secondo ordine e facilmente parallelizzabile </a:t>
            </a:r>
          </a:p>
          <a:p>
            <a:pPr>
              <a:defRPr sz="3400"/>
            </a:pPr>
            <a:r>
              <a:t>Il framework rappresenta, per quanto noto, la prima implementazione in C del metodo con parallelizzazione efficiente .</a:t>
            </a:r>
          </a:p>
          <a:p>
            <a:pPr>
              <a:defRPr sz="3400"/>
            </a:pPr>
            <a:r>
              <a:t>I risultati numerici validano il metodo: errore L₂ con ordine ≈ 2</a:t>
            </a:r>
          </a:p>
          <a:p>
            <a:pPr algn="just">
              <a:defRPr sz="3400"/>
            </a:pPr>
            <a:r>
              <a:t>La parallelizzazione con OpenMP ha portato a uno speedup fino a 3× con 8 thread</a:t>
            </a:r>
          </a:p>
        </p:txBody>
      </p:sp>
      <p:pic>
        <p:nvPicPr>
          <p:cNvPr id="384" name="Immagine" descr="Immagine"/>
          <p:cNvPicPr>
            <a:picLocks noChangeAspect="1"/>
          </p:cNvPicPr>
          <p:nvPr/>
        </p:nvPicPr>
        <p:blipFill>
          <a:blip r:embed="rId4">
            <a:extLst/>
          </a:blip>
          <a:stretch>
            <a:fillRect/>
          </a:stretch>
        </p:blipFill>
        <p:spPr>
          <a:xfrm>
            <a:off x="18711123" y="3551571"/>
            <a:ext cx="5346565" cy="5346566"/>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88" name="✔ Estensione a metodi di ordine superiore…"/>
          <p:cNvSpPr txBox="1"/>
          <p:nvPr>
            <p:ph type="body" sz="half" idx="1"/>
          </p:nvPr>
        </p:nvSpPr>
        <p:spPr>
          <a:xfrm>
            <a:off x="1206500" y="3034849"/>
            <a:ext cx="21971000" cy="5140064"/>
          </a:xfrm>
          <a:prstGeom prst="rect">
            <a:avLst/>
          </a:prstGeom>
        </p:spPr>
        <p:txBody>
          <a:bodyPr anchor="ctr"/>
          <a:lstStyle/>
          <a:p>
            <a:pPr marL="0" indent="0" algn="ctr" defTabSz="2365188">
              <a:spcBef>
                <a:spcPts val="4300"/>
              </a:spcBef>
              <a:buSzTx/>
              <a:buNone/>
              <a:defRPr sz="3492"/>
            </a:pPr>
            <a:r>
              <a:t>✔ Estensione a metodi di ordine superiore </a:t>
            </a:r>
          </a:p>
          <a:p>
            <a:pPr marL="0" indent="0" algn="ctr" defTabSz="2365188">
              <a:spcBef>
                <a:spcPts val="4300"/>
              </a:spcBef>
              <a:buSzTx/>
              <a:buNone/>
              <a:defRPr sz="3492"/>
            </a:pPr>
            <a:r>
              <a:t>✔ Aggiunta di condizioni al contorno non omogenee o variabili </a:t>
            </a:r>
          </a:p>
          <a:p>
            <a:pPr marL="0" indent="0" algn="ctr" defTabSz="2365188">
              <a:spcBef>
                <a:spcPts val="4300"/>
              </a:spcBef>
              <a:buSzTx/>
              <a:buNone/>
              <a:defRPr sz="3492"/>
            </a:pPr>
            <a:r>
              <a:t>✔ Utilizzo di GPU per ulteriori miglioramenti prestazionali </a:t>
            </a:r>
          </a:p>
          <a:p>
            <a:pPr marL="0" indent="0" algn="ctr" defTabSz="2365188">
              <a:spcBef>
                <a:spcPts val="4300"/>
              </a:spcBef>
              <a:buSzTx/>
              <a:buNone/>
              <a:defRPr sz="3492"/>
            </a:pPr>
            <a:r>
              <a:t>✔ Simulazioni su domini reali o problemi a coefficienti variabili </a:t>
            </a:r>
          </a:p>
        </p:txBody>
      </p:sp>
      <p:sp>
        <p:nvSpPr>
          <p:cNvPr id="389" name="POSSIBILI SVILUPPI FUTURI"/>
          <p:cNvSpPr txBox="1"/>
          <p:nvPr>
            <p:ph type="title"/>
          </p:nvPr>
        </p:nvSpPr>
        <p:spPr>
          <a:xfrm>
            <a:off x="1206500" y="948957"/>
            <a:ext cx="21971000" cy="1433164"/>
          </a:xfrm>
          <a:prstGeom prst="rect">
            <a:avLst/>
          </a:prstGeom>
        </p:spPr>
        <p:txBody>
          <a:bodyPr anchor="ctr"/>
          <a:lstStyle/>
          <a:p>
            <a:pPr/>
            <a:r>
              <a:t>POSSIBILI SVILUPPI FUTURI</a:t>
            </a:r>
          </a:p>
        </p:txBody>
      </p:sp>
      <p:pic>
        <p:nvPicPr>
          <p:cNvPr id="390" name="Immagine" descr="Immagine"/>
          <p:cNvPicPr>
            <a:picLocks noChangeAspect="1"/>
          </p:cNvPicPr>
          <p:nvPr/>
        </p:nvPicPr>
        <p:blipFill>
          <a:blip r:embed="rId4">
            <a:extLst/>
          </a:blip>
          <a:stretch>
            <a:fillRect/>
          </a:stretch>
        </p:blipFill>
        <p:spPr>
          <a:xfrm>
            <a:off x="9621968" y="8320685"/>
            <a:ext cx="5140064" cy="5140064"/>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94" name="Grazie per l’attenzione !"/>
          <p:cNvSpPr txBox="1"/>
          <p:nvPr>
            <p:ph type="body" idx="21"/>
          </p:nvPr>
        </p:nvSpPr>
        <p:spPr>
          <a:xfrm>
            <a:off x="3962673" y="6974375"/>
            <a:ext cx="16458654" cy="1145047"/>
          </a:xfrm>
          <a:prstGeom prst="rect">
            <a:avLst/>
          </a:prstGeom>
          <a:extLst>
            <a:ext uri="{C572A759-6A51-4108-AA02-DFA0A04FC94B}">
              <ma14:wrappingTextBoxFlag xmlns:ma14="http://schemas.microsoft.com/office/mac/drawingml/2011/main" val="1"/>
            </a:ext>
          </a:extLst>
        </p:spPr>
        <p:txBody>
          <a:bodyPr/>
          <a:lstStyle>
            <a:lvl1pPr algn="ctr">
              <a:defRPr b="0" sz="7500">
                <a:solidFill>
                  <a:schemeClr val="accent1">
                    <a:hueOff val="117695"/>
                    <a:lumOff val="-11358"/>
                  </a:schemeClr>
                </a:solidFill>
                <a:latin typeface="+mn-lt"/>
                <a:ea typeface="+mn-ea"/>
                <a:cs typeface="+mn-cs"/>
                <a:sym typeface="Rockwell Bold"/>
              </a:defRPr>
            </a:lvl1pPr>
          </a:lstStyle>
          <a:p>
            <a:pPr/>
            <a:r>
              <a:t>Grazie per l’attenzione !</a:t>
            </a:r>
          </a:p>
        </p:txBody>
      </p:sp>
      <p:pic>
        <p:nvPicPr>
          <p:cNvPr id="395" name="Immagine" descr="Immagine"/>
          <p:cNvPicPr>
            <a:picLocks noChangeAspect="1"/>
          </p:cNvPicPr>
          <p:nvPr/>
        </p:nvPicPr>
        <p:blipFill>
          <a:blip r:embed="rId4">
            <a:extLst/>
          </a:blip>
          <a:stretch>
            <a:fillRect/>
          </a:stretch>
        </p:blipFill>
        <p:spPr>
          <a:xfrm>
            <a:off x="11168573" y="426314"/>
            <a:ext cx="2046854" cy="2046854"/>
          </a:xfrm>
          <a:prstGeom prst="rect">
            <a:avLst/>
          </a:prstGeom>
          <a:ln w="12700">
            <a:miter lim="400000"/>
          </a:ln>
        </p:spPr>
      </p:pic>
      <p:sp>
        <p:nvSpPr>
          <p:cNvPr id="396" name="Università degli Studi di Napoli Parthenope"/>
          <p:cNvSpPr txBox="1"/>
          <p:nvPr/>
        </p:nvSpPr>
        <p:spPr>
          <a:xfrm>
            <a:off x="6719267" y="2825177"/>
            <a:ext cx="10945466" cy="58918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a:lvl1pPr>
          </a:lstStyle>
          <a:p>
            <a:pPr/>
            <a:r>
              <a:t>Università degli Studi di Napoli Parthenope</a:t>
            </a:r>
          </a:p>
        </p:txBody>
      </p:sp>
      <p:sp>
        <p:nvSpPr>
          <p:cNvPr id="397" name="Anno Accademico 2024/2025"/>
          <p:cNvSpPr txBox="1"/>
          <p:nvPr/>
        </p:nvSpPr>
        <p:spPr>
          <a:xfrm>
            <a:off x="7759442" y="12620628"/>
            <a:ext cx="8865116" cy="6729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500"/>
            </a:lvl1pPr>
          </a:lstStyle>
          <a:p>
            <a:pPr/>
            <a:r>
              <a:t>Anno Accademico 2024/2025</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82" name="ABSTRACT"/>
          <p:cNvSpPr txBox="1"/>
          <p:nvPr>
            <p:ph type="title"/>
          </p:nvPr>
        </p:nvSpPr>
        <p:spPr>
          <a:xfrm>
            <a:off x="1206500" y="-15048"/>
            <a:ext cx="21971000" cy="1433163"/>
          </a:xfrm>
          <a:prstGeom prst="rect">
            <a:avLst/>
          </a:prstGeom>
        </p:spPr>
        <p:txBody>
          <a:bodyPr anchor="b"/>
          <a:lstStyle/>
          <a:p>
            <a:pPr/>
            <a:r>
              <a:t>ABSTRACT</a:t>
            </a:r>
          </a:p>
        </p:txBody>
      </p:sp>
      <p:sp>
        <p:nvSpPr>
          <p:cNvPr id="183" name="Le equazioni alle derivate parziali (PDE, Partial Differential Equations) sono uno strumento matematico essenziale per descrivere fenomeni fisici, e sono ampiamente impiegate in ambiti scientifici e ingegneristici come la propagazione di onde acustiche e"/>
          <p:cNvSpPr txBox="1"/>
          <p:nvPr>
            <p:ph type="body" sz="half" idx="1"/>
          </p:nvPr>
        </p:nvSpPr>
        <p:spPr>
          <a:xfrm>
            <a:off x="3694747" y="1849987"/>
            <a:ext cx="16994506" cy="5148423"/>
          </a:xfrm>
          <a:prstGeom prst="rect">
            <a:avLst/>
          </a:prstGeom>
        </p:spPr>
        <p:txBody>
          <a:bodyPr anchor="b"/>
          <a:lstStyle>
            <a:lvl1pPr marL="0" indent="0" algn="ctr" defTabSz="2243271">
              <a:spcBef>
                <a:spcPts val="4100"/>
              </a:spcBef>
              <a:buSzTx/>
              <a:buNone/>
              <a:defRPr sz="3312">
                <a:latin typeface="Rockwell"/>
                <a:ea typeface="Rockwell"/>
                <a:cs typeface="Rockwell"/>
                <a:sym typeface="Rockwell"/>
              </a:defRPr>
            </a:lvl1pPr>
          </a:lstStyle>
          <a:p>
            <a:pPr/>
            <a:r>
              <a:t>Le equazioni alle derivate parziali (PDE, Partial Differential Equations) sono uno strumento matematico essenziale per descrivere fenomeni fisici, e sono ampiamente impiegate in ambiti scientifici e ingegneristici come la propagazione di onde acustiche ed elettromagnetiche, la dinamica dei fluidi e la modellazione strutturale. Le soluzioni analitiche, spesso impossibili in domini complessi o con condizioni al contorno particolari, rendono necessario l'uso di metodi numerici ad alta intensità computazionale. In questo contesto, le tecniche di parallelizzazione in ambienti di calcolo ad alte prestazioni (HPC, High Performance Computing) offrono un mezzo efficace per ridurre i tempi di calcolo.</a:t>
            </a:r>
          </a:p>
        </p:txBody>
      </p:sp>
      <p:sp>
        <p:nvSpPr>
          <p:cNvPr id="184" name="OBIETTIVO"/>
          <p:cNvSpPr txBox="1"/>
          <p:nvPr/>
        </p:nvSpPr>
        <p:spPr>
          <a:xfrm>
            <a:off x="1206500" y="7430282"/>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a:lnSpc>
                <a:spcPct val="80000"/>
              </a:lnSpc>
              <a:spcBef>
                <a:spcPts val="0"/>
              </a:spcBef>
              <a:defRPr spc="-156" sz="7800">
                <a:solidFill>
                  <a:schemeClr val="accent2">
                    <a:hueOff val="63096"/>
                    <a:satOff val="2685"/>
                    <a:lumOff val="-9344"/>
                  </a:schemeClr>
                </a:solidFill>
              </a:defRPr>
            </a:lvl1pPr>
          </a:lstStyle>
          <a:p>
            <a:pPr/>
            <a:r>
              <a:t>OBIETTIVO</a:t>
            </a:r>
          </a:p>
        </p:txBody>
      </p:sp>
      <p:sp>
        <p:nvSpPr>
          <p:cNvPr id="185" name="È stato sviluppato un framework numerico completo in linguaggio C per risolvere l’equazione delle onde in 2D, validato con la soluzione analitica e ottimizzato con OpenMP.…"/>
          <p:cNvSpPr txBox="1"/>
          <p:nvPr/>
        </p:nvSpPr>
        <p:spPr>
          <a:xfrm>
            <a:off x="3694747" y="9070002"/>
            <a:ext cx="16994506" cy="41385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lgn="ctr">
              <a:defRPr>
                <a:latin typeface="Rockwell"/>
                <a:ea typeface="Rockwell"/>
                <a:cs typeface="Rockwell"/>
                <a:sym typeface="Rockwell"/>
              </a:defRPr>
            </a:pPr>
            <a:r>
              <a:t>È stato sviluppato un framework numerico completo in linguaggio C per risolvere l’equazione delle onde in 2D, validato con la soluzione analitica e ottimizzato con OpenMP.</a:t>
            </a:r>
          </a:p>
          <a:p>
            <a:pPr algn="ctr">
              <a:defRPr>
                <a:latin typeface="Rockwell"/>
                <a:ea typeface="Rockwell"/>
                <a:cs typeface="Rockwell"/>
                <a:sym typeface="Rockwell"/>
              </a:defRPr>
            </a:pPr>
            <a:r>
              <a:t>Questo tipo di implementazione, sviluppata interamente da zero in linguaggio C e parallelizzata con OpenMP, non risulta presente in letteratura ed è stata realizzata appositamente in questa tesi.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89" name="OUTLINE"/>
          <p:cNvSpPr txBox="1"/>
          <p:nvPr>
            <p:ph type="title"/>
          </p:nvPr>
        </p:nvSpPr>
        <p:spPr>
          <a:xfrm>
            <a:off x="6453140" y="38508"/>
            <a:ext cx="11477720" cy="1433164"/>
          </a:xfrm>
          <a:prstGeom prst="rect">
            <a:avLst/>
          </a:prstGeom>
        </p:spPr>
        <p:txBody>
          <a:bodyPr anchor="b"/>
          <a:lstStyle/>
          <a:p>
            <a:pPr/>
            <a:r>
              <a:t>OUTLINE</a:t>
            </a:r>
          </a:p>
        </p:txBody>
      </p:sp>
      <p:pic>
        <p:nvPicPr>
          <p:cNvPr id="190" name="Immagine" descr="Immagine"/>
          <p:cNvPicPr>
            <a:picLocks noChangeAspect="1"/>
          </p:cNvPicPr>
          <p:nvPr/>
        </p:nvPicPr>
        <p:blipFill>
          <a:blip r:embed="rId4">
            <a:extLst/>
          </a:blip>
          <a:stretch>
            <a:fillRect/>
          </a:stretch>
        </p:blipFill>
        <p:spPr>
          <a:xfrm>
            <a:off x="10855804" y="6883472"/>
            <a:ext cx="1433164" cy="1433164"/>
          </a:xfrm>
          <a:prstGeom prst="rect">
            <a:avLst/>
          </a:prstGeom>
          <a:ln w="12700">
            <a:miter lim="400000"/>
          </a:ln>
        </p:spPr>
      </p:pic>
      <p:pic>
        <p:nvPicPr>
          <p:cNvPr id="191" name="Immagine" descr="Immagine"/>
          <p:cNvPicPr>
            <a:picLocks noChangeAspect="1"/>
          </p:cNvPicPr>
          <p:nvPr/>
        </p:nvPicPr>
        <p:blipFill>
          <a:blip r:embed="rId4">
            <a:extLst/>
          </a:blip>
          <a:stretch>
            <a:fillRect/>
          </a:stretch>
        </p:blipFill>
        <p:spPr>
          <a:xfrm>
            <a:off x="10812113" y="3360088"/>
            <a:ext cx="1433164" cy="1433164"/>
          </a:xfrm>
          <a:prstGeom prst="rect">
            <a:avLst/>
          </a:prstGeom>
          <a:ln w="12700">
            <a:miter lim="400000"/>
          </a:ln>
        </p:spPr>
      </p:pic>
      <p:pic>
        <p:nvPicPr>
          <p:cNvPr id="192" name="Immagine" descr="Immagine"/>
          <p:cNvPicPr>
            <a:picLocks noChangeAspect="1"/>
          </p:cNvPicPr>
          <p:nvPr/>
        </p:nvPicPr>
        <p:blipFill>
          <a:blip r:embed="rId4">
            <a:extLst/>
          </a:blip>
          <a:stretch>
            <a:fillRect/>
          </a:stretch>
        </p:blipFill>
        <p:spPr>
          <a:xfrm>
            <a:off x="10812113" y="1589771"/>
            <a:ext cx="1433164" cy="1433164"/>
          </a:xfrm>
          <a:prstGeom prst="rect">
            <a:avLst/>
          </a:prstGeom>
          <a:ln w="12700">
            <a:miter lim="400000"/>
          </a:ln>
        </p:spPr>
      </p:pic>
      <p:pic>
        <p:nvPicPr>
          <p:cNvPr id="193" name="Immagine" descr="Immagine"/>
          <p:cNvPicPr>
            <a:picLocks noChangeAspect="1"/>
          </p:cNvPicPr>
          <p:nvPr/>
        </p:nvPicPr>
        <p:blipFill>
          <a:blip r:embed="rId4">
            <a:extLst/>
          </a:blip>
          <a:stretch>
            <a:fillRect/>
          </a:stretch>
        </p:blipFill>
        <p:spPr>
          <a:xfrm>
            <a:off x="10812113" y="5130406"/>
            <a:ext cx="1433164" cy="1433163"/>
          </a:xfrm>
          <a:prstGeom prst="rect">
            <a:avLst/>
          </a:prstGeom>
          <a:ln w="12700">
            <a:miter lim="400000"/>
          </a:ln>
        </p:spPr>
      </p:pic>
      <p:sp>
        <p:nvSpPr>
          <p:cNvPr id="194" name="Introduzione"/>
          <p:cNvSpPr/>
          <p:nvPr/>
        </p:nvSpPr>
        <p:spPr>
          <a:xfrm>
            <a:off x="2552354" y="1808826"/>
            <a:ext cx="7402881" cy="1012305"/>
          </a:xfrm>
          <a:prstGeom prst="roundRect">
            <a:avLst>
              <a:gd name="adj" fmla="val 18818"/>
            </a:avLst>
          </a:prstGeom>
          <a:solidFill>
            <a:schemeClr val="accent1">
              <a:lumOff val="135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Rockwell"/>
                <a:ea typeface="Rockwell"/>
                <a:cs typeface="Rockwell"/>
                <a:sym typeface="Rockwell"/>
              </a:defRPr>
            </a:lvl1pPr>
          </a:lstStyle>
          <a:p>
            <a:pPr/>
            <a:r>
              <a:t>Introduzione</a:t>
            </a:r>
          </a:p>
        </p:txBody>
      </p:sp>
      <p:sp>
        <p:nvSpPr>
          <p:cNvPr id="195" name="Equazioni alle Derivate Parziali"/>
          <p:cNvSpPr/>
          <p:nvPr/>
        </p:nvSpPr>
        <p:spPr>
          <a:xfrm>
            <a:off x="2552354" y="3570518"/>
            <a:ext cx="7402881" cy="1012305"/>
          </a:xfrm>
          <a:prstGeom prst="roundRect">
            <a:avLst>
              <a:gd name="adj" fmla="val 18818"/>
            </a:avLst>
          </a:prstGeom>
          <a:solidFill>
            <a:schemeClr val="accent2">
              <a:hueOff val="-206910"/>
              <a:satOff val="-12829"/>
              <a:lumOff val="16238"/>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Equazioni alle Derivate Parziali</a:t>
            </a:r>
          </a:p>
        </p:txBody>
      </p:sp>
      <p:sp>
        <p:nvSpPr>
          <p:cNvPr id="196" name="Metodi Numerici"/>
          <p:cNvSpPr/>
          <p:nvPr/>
        </p:nvSpPr>
        <p:spPr>
          <a:xfrm>
            <a:off x="2552354" y="5332210"/>
            <a:ext cx="7402881" cy="1012305"/>
          </a:xfrm>
          <a:prstGeom prst="roundRect">
            <a:avLst>
              <a:gd name="adj" fmla="val 18818"/>
            </a:avLst>
          </a:prstGeom>
          <a:solidFill>
            <a:schemeClr val="accent3">
              <a:hueOff val="-385756"/>
              <a:satOff val="-32155"/>
              <a:lumOff val="1796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Metodi Numerici</a:t>
            </a:r>
          </a:p>
        </p:txBody>
      </p:sp>
      <p:sp>
        <p:nvSpPr>
          <p:cNvPr id="197" name="Implementazione del framework"/>
          <p:cNvSpPr/>
          <p:nvPr/>
        </p:nvSpPr>
        <p:spPr>
          <a:xfrm>
            <a:off x="2552354" y="7093902"/>
            <a:ext cx="7402881" cy="1012305"/>
          </a:xfrm>
          <a:prstGeom prst="roundRect">
            <a:avLst>
              <a:gd name="adj" fmla="val 18818"/>
            </a:avLst>
          </a:prstGeom>
          <a:solidFill>
            <a:schemeClr val="accent4">
              <a:hueOff val="475731"/>
              <a:satOff val="-4338"/>
              <a:lumOff val="1018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Implementazione del framework</a:t>
            </a:r>
          </a:p>
        </p:txBody>
      </p:sp>
      <p:sp>
        <p:nvSpPr>
          <p:cNvPr id="198" name="Intro all’HPC e Parallelizzazione"/>
          <p:cNvSpPr/>
          <p:nvPr/>
        </p:nvSpPr>
        <p:spPr>
          <a:xfrm>
            <a:off x="2552354" y="8855595"/>
            <a:ext cx="7402881" cy="1012305"/>
          </a:xfrm>
          <a:prstGeom prst="roundRect">
            <a:avLst>
              <a:gd name="adj" fmla="val 18818"/>
            </a:avLst>
          </a:prstGeom>
          <a:solidFill>
            <a:schemeClr val="accent5">
              <a:hueOff val="106044"/>
              <a:satOff val="10158"/>
              <a:lumOff val="1604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Intro all’HPC e Parallelizzazione</a:t>
            </a:r>
          </a:p>
        </p:txBody>
      </p:sp>
      <p:sp>
        <p:nvSpPr>
          <p:cNvPr id="199" name="Risultati e Validazione"/>
          <p:cNvSpPr/>
          <p:nvPr/>
        </p:nvSpPr>
        <p:spPr>
          <a:xfrm>
            <a:off x="2552354" y="10617287"/>
            <a:ext cx="7402881" cy="1012305"/>
          </a:xfrm>
          <a:prstGeom prst="roundRect">
            <a:avLst>
              <a:gd name="adj" fmla="val 18818"/>
            </a:avLst>
          </a:prstGeom>
          <a:solidFill>
            <a:schemeClr val="accent6">
              <a:satOff val="15236"/>
              <a:lumOff val="1767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Risultati e Validazione</a:t>
            </a:r>
          </a:p>
        </p:txBody>
      </p:sp>
      <p:sp>
        <p:nvSpPr>
          <p:cNvPr id="200" name="Conclusioni e Sviluppi Futuri"/>
          <p:cNvSpPr/>
          <p:nvPr/>
        </p:nvSpPr>
        <p:spPr>
          <a:xfrm>
            <a:off x="2552354" y="12378979"/>
            <a:ext cx="7402881" cy="1012305"/>
          </a:xfrm>
          <a:prstGeom prst="roundRect">
            <a:avLst>
              <a:gd name="adj" fmla="val 18818"/>
            </a:avLst>
          </a:prstGeom>
          <a:solidFill>
            <a:schemeClr val="accent6">
              <a:hueOff val="-108860"/>
              <a:satOff val="4467"/>
              <a:lumOff val="-1287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000000"/>
                </a:solidFill>
                <a:latin typeface="Helvetica Neue Medium"/>
                <a:ea typeface="Helvetica Neue Medium"/>
                <a:cs typeface="Helvetica Neue Medium"/>
                <a:sym typeface="Helvetica Neue Medium"/>
              </a:defRPr>
            </a:lvl1pPr>
          </a:lstStyle>
          <a:p>
            <a:pPr/>
            <a:r>
              <a:t>Conclusioni e Sviluppi Futuri</a:t>
            </a:r>
          </a:p>
        </p:txBody>
      </p:sp>
      <p:pic>
        <p:nvPicPr>
          <p:cNvPr id="201" name="Immagine" descr="Immagine"/>
          <p:cNvPicPr>
            <a:picLocks noChangeAspect="1"/>
          </p:cNvPicPr>
          <p:nvPr/>
        </p:nvPicPr>
        <p:blipFill>
          <a:blip r:embed="rId4">
            <a:extLst/>
          </a:blip>
          <a:stretch>
            <a:fillRect/>
          </a:stretch>
        </p:blipFill>
        <p:spPr>
          <a:xfrm>
            <a:off x="10861941" y="8645165"/>
            <a:ext cx="1433164" cy="1433164"/>
          </a:xfrm>
          <a:prstGeom prst="rect">
            <a:avLst/>
          </a:prstGeom>
          <a:ln w="12700">
            <a:miter lim="400000"/>
          </a:ln>
        </p:spPr>
      </p:pic>
      <p:pic>
        <p:nvPicPr>
          <p:cNvPr id="202" name="Immagine" descr="Immagine"/>
          <p:cNvPicPr>
            <a:picLocks noChangeAspect="1"/>
          </p:cNvPicPr>
          <p:nvPr/>
        </p:nvPicPr>
        <p:blipFill>
          <a:blip r:embed="rId4">
            <a:extLst/>
          </a:blip>
          <a:stretch>
            <a:fillRect/>
          </a:stretch>
        </p:blipFill>
        <p:spPr>
          <a:xfrm>
            <a:off x="10884269" y="10406857"/>
            <a:ext cx="1433164" cy="1433164"/>
          </a:xfrm>
          <a:prstGeom prst="rect">
            <a:avLst/>
          </a:prstGeom>
          <a:ln w="12700">
            <a:miter lim="400000"/>
          </a:ln>
        </p:spPr>
      </p:pic>
      <p:pic>
        <p:nvPicPr>
          <p:cNvPr id="203" name="Immagine" descr="Immagine"/>
          <p:cNvPicPr>
            <a:picLocks noChangeAspect="1"/>
          </p:cNvPicPr>
          <p:nvPr/>
        </p:nvPicPr>
        <p:blipFill>
          <a:blip r:embed="rId4">
            <a:extLst/>
          </a:blip>
          <a:stretch>
            <a:fillRect/>
          </a:stretch>
        </p:blipFill>
        <p:spPr>
          <a:xfrm>
            <a:off x="10884269" y="12168550"/>
            <a:ext cx="1433164" cy="1433163"/>
          </a:xfrm>
          <a:prstGeom prst="rect">
            <a:avLst/>
          </a:prstGeom>
          <a:ln w="12700">
            <a:miter lim="400000"/>
          </a:ln>
        </p:spPr>
      </p:pic>
      <p:sp>
        <p:nvSpPr>
          <p:cNvPr id="204" name="Obiettivo e contesto della tesi"/>
          <p:cNvSpPr txBox="1"/>
          <p:nvPr/>
        </p:nvSpPr>
        <p:spPr>
          <a:xfrm>
            <a:off x="13102155" y="2036892"/>
            <a:ext cx="10408356" cy="5561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Obiettivo e contesto della tesi</a:t>
            </a:r>
          </a:p>
        </p:txBody>
      </p:sp>
      <p:sp>
        <p:nvSpPr>
          <p:cNvPr id="205" name="Modello matematico e classificazione"/>
          <p:cNvSpPr txBox="1"/>
          <p:nvPr/>
        </p:nvSpPr>
        <p:spPr>
          <a:xfrm>
            <a:off x="13117286" y="3798585"/>
            <a:ext cx="9138866" cy="556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Modello matematico e classificazione</a:t>
            </a:r>
          </a:p>
        </p:txBody>
      </p:sp>
      <p:sp>
        <p:nvSpPr>
          <p:cNvPr id="206" name="Leap-Frog per la discretizzazione nel tempo"/>
          <p:cNvSpPr txBox="1"/>
          <p:nvPr/>
        </p:nvSpPr>
        <p:spPr>
          <a:xfrm>
            <a:off x="13189537" y="5560277"/>
            <a:ext cx="10627892" cy="556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Leap-Frog per la discretizzazione nel tempo</a:t>
            </a:r>
          </a:p>
        </p:txBody>
      </p:sp>
      <p:sp>
        <p:nvSpPr>
          <p:cNvPr id="207" name="Struttura del codice e funzioni principali"/>
          <p:cNvSpPr txBox="1"/>
          <p:nvPr/>
        </p:nvSpPr>
        <p:spPr>
          <a:xfrm>
            <a:off x="13171699" y="7321969"/>
            <a:ext cx="9818639"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Struttura del codice e funzioni principali</a:t>
            </a:r>
          </a:p>
        </p:txBody>
      </p:sp>
      <p:sp>
        <p:nvSpPr>
          <p:cNvPr id="208" name="Motivi per ottimizzare e parallelizzare"/>
          <p:cNvSpPr txBox="1"/>
          <p:nvPr/>
        </p:nvSpPr>
        <p:spPr>
          <a:xfrm>
            <a:off x="13201811" y="9083661"/>
            <a:ext cx="9364118"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Motivi per ottimizzare e parallelizzare</a:t>
            </a:r>
          </a:p>
        </p:txBody>
      </p:sp>
      <p:sp>
        <p:nvSpPr>
          <p:cNvPr id="209" name="Convergenza, errore e speedup"/>
          <p:cNvSpPr txBox="1"/>
          <p:nvPr/>
        </p:nvSpPr>
        <p:spPr>
          <a:xfrm>
            <a:off x="13246467" y="10845353"/>
            <a:ext cx="7528620"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Convergenza, errore e speedup</a:t>
            </a:r>
          </a:p>
        </p:txBody>
      </p:sp>
      <p:sp>
        <p:nvSpPr>
          <p:cNvPr id="210" name="Sintesi del lavoro e prospettive future"/>
          <p:cNvSpPr txBox="1"/>
          <p:nvPr/>
        </p:nvSpPr>
        <p:spPr>
          <a:xfrm>
            <a:off x="13218638" y="12607045"/>
            <a:ext cx="8936162"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Sintesi del lavoro e prospettive future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14" name="INTRODUZIONE ALLE PDEs IPERBOLICHE"/>
          <p:cNvSpPr txBox="1"/>
          <p:nvPr>
            <p:ph type="title"/>
          </p:nvPr>
        </p:nvSpPr>
        <p:spPr>
          <a:xfrm>
            <a:off x="1206500" y="516029"/>
            <a:ext cx="21971000" cy="1433164"/>
          </a:xfrm>
          <a:prstGeom prst="rect">
            <a:avLst/>
          </a:prstGeom>
        </p:spPr>
        <p:txBody>
          <a:bodyPr anchor="ctr"/>
          <a:lstStyle>
            <a:lvl1pPr defTabSz="2389572">
              <a:defRPr spc="-152" sz="7644"/>
            </a:lvl1pPr>
          </a:lstStyle>
          <a:p>
            <a:pPr/>
            <a:r>
              <a:t>INTRODUZIONE ALLE PDEs IPERBOLICHE</a:t>
            </a:r>
          </a:p>
        </p:txBody>
      </p:sp>
      <p:sp>
        <p:nvSpPr>
          <p:cNvPr id="215" name="Definizione e Classificazione Breve"/>
          <p:cNvSpPr txBox="1"/>
          <p:nvPr>
            <p:ph type="body" idx="21"/>
          </p:nvPr>
        </p:nvSpPr>
        <p:spPr>
          <a:xfrm>
            <a:off x="1206500" y="2249296"/>
            <a:ext cx="21971000" cy="934780"/>
          </a:xfrm>
          <a:prstGeom prst="rect">
            <a:avLst/>
          </a:prstGeom>
          <a:extLst>
            <a:ext uri="{C572A759-6A51-4108-AA02-DFA0A04FC94B}">
              <ma14:wrappingTextBoxFlag xmlns:ma14="http://schemas.microsoft.com/office/mac/drawingml/2011/main" val="1"/>
            </a:ext>
          </a:extLst>
        </p:spPr>
        <p:txBody>
          <a:bodyPr anchor="ctr"/>
          <a:lstStyle>
            <a:lvl1pPr algn="ctr">
              <a:defRPr b="0">
                <a:solidFill>
                  <a:schemeClr val="accent2"/>
                </a:solidFill>
                <a:latin typeface="+mn-lt"/>
                <a:ea typeface="+mn-ea"/>
                <a:cs typeface="+mn-cs"/>
                <a:sym typeface="Rockwell Bold"/>
              </a:defRPr>
            </a:lvl1pPr>
          </a:lstStyle>
          <a:p>
            <a:pPr/>
            <a:r>
              <a:t>Definizione e Classificazione Breve</a:t>
            </a:r>
          </a:p>
        </p:txBody>
      </p:sp>
      <p:sp>
        <p:nvSpPr>
          <p:cNvPr id="216" name="Le equazioni alle derivate parziali (PDE) sono uno strumento matematico essenziale per descrivere l’evoluzione di fenomeni fisici continui.…"/>
          <p:cNvSpPr txBox="1"/>
          <p:nvPr>
            <p:ph type="body" sz="half" idx="1"/>
          </p:nvPr>
        </p:nvSpPr>
        <p:spPr>
          <a:xfrm>
            <a:off x="1206500" y="3863211"/>
            <a:ext cx="21971000" cy="5061291"/>
          </a:xfrm>
          <a:prstGeom prst="rect">
            <a:avLst/>
          </a:prstGeom>
        </p:spPr>
        <p:txBody>
          <a:bodyPr/>
          <a:lstStyle/>
          <a:p>
            <a:pPr marL="0" indent="0" algn="ctr" defTabSz="2194505">
              <a:spcBef>
                <a:spcPts val="4000"/>
              </a:spcBef>
              <a:buSzTx/>
              <a:buNone/>
              <a:defRPr sz="3239">
                <a:latin typeface="Rockwell"/>
                <a:ea typeface="Rockwell"/>
                <a:cs typeface="Rockwell"/>
                <a:sym typeface="Rockwell"/>
              </a:defRPr>
            </a:pPr>
            <a:r>
              <a:t>Le equazioni alle derivate parziali (PDE) sono uno strumento matematico essenziale per descrivere l’evoluzione di fenomeni fisici continui.  </a:t>
            </a:r>
          </a:p>
          <a:p>
            <a:pPr marL="0" indent="0" algn="ctr" defTabSz="2194505">
              <a:spcBef>
                <a:spcPts val="4000"/>
              </a:spcBef>
              <a:buSzTx/>
              <a:buNone/>
              <a:defRPr sz="3239">
                <a:latin typeface="Rockwell"/>
                <a:ea typeface="Rockwell"/>
                <a:cs typeface="Rockwell"/>
                <a:sym typeface="Rockwell"/>
              </a:defRPr>
            </a:pPr>
            <a:r>
              <a:t>Vengono utilizzate per modellare dinamiche legate al calore, alla diffusione, alla meccanica dei fluidi e alla propagazione di segnali.  </a:t>
            </a:r>
          </a:p>
          <a:p>
            <a:pPr marL="0" indent="0" algn="ctr" defTabSz="2194505">
              <a:spcBef>
                <a:spcPts val="4000"/>
              </a:spcBef>
              <a:buSzTx/>
              <a:buNone/>
              <a:defRPr sz="3239">
                <a:latin typeface="Rockwell"/>
                <a:ea typeface="Rockwell"/>
                <a:cs typeface="Rockwell"/>
                <a:sym typeface="Rockwell"/>
              </a:defRPr>
            </a:pPr>
            <a:r>
              <a:t>In generale, una PDE collega derivate parziali di una funzione incognita rispetto al tempo e allo spazio, e la loro forma dipende dalla natura del fenomeno studiato.</a:t>
            </a:r>
          </a:p>
        </p:txBody>
      </p:sp>
      <p:sp>
        <p:nvSpPr>
          <p:cNvPr id="217" name="Un esempio classico :"/>
          <p:cNvSpPr txBox="1"/>
          <p:nvPr/>
        </p:nvSpPr>
        <p:spPr>
          <a:xfrm>
            <a:off x="9464538" y="9337250"/>
            <a:ext cx="5454924"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Un esempio classico :  </a:t>
            </a:r>
          </a:p>
        </p:txBody>
      </p:sp>
      <p:sp>
        <p:nvSpPr>
          <p:cNvPr id="218" name="Equazione delle Onde Bidimensionale"/>
          <p:cNvSpPr/>
          <p:nvPr/>
        </p:nvSpPr>
        <p:spPr>
          <a:xfrm>
            <a:off x="18621116" y="10276851"/>
            <a:ext cx="3807426" cy="2023123"/>
          </a:xfrm>
          <a:prstGeom prst="roundRect">
            <a:avLst>
              <a:gd name="adj" fmla="val 16818"/>
            </a:avLst>
          </a:prstGeom>
          <a:solidFill>
            <a:schemeClr val="accent1">
              <a:hueOff val="117695"/>
              <a:lumOff val="-11358"/>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defRPr>
            </a:lvl1pPr>
          </a:lstStyle>
          <a:p>
            <a:pPr/>
            <a:r>
              <a:t>Equazione delle Onde Bidimensionale</a:t>
            </a:r>
          </a:p>
        </p:txBody>
      </p:sp>
      <p:sp>
        <p:nvSpPr>
          <p:cNvPr id="219" name="Rettangolo arrotondato"/>
          <p:cNvSpPr/>
          <p:nvPr/>
        </p:nvSpPr>
        <p:spPr>
          <a:xfrm>
            <a:off x="8271767" y="10276851"/>
            <a:ext cx="7840466" cy="2023123"/>
          </a:xfrm>
          <a:prstGeom prst="roundRect">
            <a:avLst>
              <a:gd name="adj" fmla="val 9416"/>
            </a:avLst>
          </a:prstGeom>
          <a:solidFill>
            <a:schemeClr val="accent4">
              <a:hueOff val="-613784"/>
              <a:lumOff val="1275"/>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220" name="Screenshot 2025-07-04 alle 11.03.42.png" descr="Screenshot 2025-07-04 alle 11.03.42.png"/>
          <p:cNvPicPr>
            <a:picLocks noChangeAspect="0"/>
          </p:cNvPicPr>
          <p:nvPr/>
        </p:nvPicPr>
        <p:blipFill>
          <a:blip r:embed="rId4">
            <a:extLst/>
          </a:blip>
          <a:stretch>
            <a:fillRect/>
          </a:stretch>
        </p:blipFill>
        <p:spPr>
          <a:xfrm>
            <a:off x="8350153" y="10306171"/>
            <a:ext cx="7683691" cy="1964483"/>
          </a:xfrm>
          <a:prstGeom prst="rect">
            <a:avLst/>
          </a:prstGeom>
        </p:spPr>
      </p:pic>
      <p:pic>
        <p:nvPicPr>
          <p:cNvPr id="221" name="Immagine" descr="Immagine"/>
          <p:cNvPicPr>
            <a:picLocks noChangeAspect="1"/>
          </p:cNvPicPr>
          <p:nvPr/>
        </p:nvPicPr>
        <p:blipFill>
          <a:blip r:embed="rId5">
            <a:extLst/>
          </a:blip>
          <a:stretch>
            <a:fillRect/>
          </a:stretch>
        </p:blipFill>
        <p:spPr>
          <a:xfrm>
            <a:off x="16610899" y="10571831"/>
            <a:ext cx="1433163" cy="1433164"/>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25" name="Per il termine temporale si usa lo schema Leap-Frog:…"/>
          <p:cNvSpPr txBox="1"/>
          <p:nvPr/>
        </p:nvSpPr>
        <p:spPr>
          <a:xfrm>
            <a:off x="14226123" y="9666365"/>
            <a:ext cx="8434364" cy="31675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defRPr sz="2200">
                <a:latin typeface="Rockwell"/>
                <a:ea typeface="Rockwell"/>
                <a:cs typeface="Rockwell"/>
                <a:sym typeface="Rockwell"/>
              </a:defRPr>
            </a:pPr>
            <a:r>
              <a:t>Per il termine temporale si usa lo schema Leap-Frog:</a:t>
            </a:r>
          </a:p>
          <a:p>
            <a:pPr algn="ctr">
              <a:defRPr sz="2200">
                <a:latin typeface="Rockwell"/>
                <a:ea typeface="Rockwell"/>
                <a:cs typeface="Rockwell"/>
                <a:sym typeface="Rockwell"/>
              </a:defRPr>
            </a:pPr>
          </a:p>
          <a:p>
            <a:pPr algn="ctr">
              <a:defRPr sz="2200">
                <a:latin typeface="Rockwell"/>
                <a:ea typeface="Rockwell"/>
                <a:cs typeface="Rockwell"/>
                <a:sym typeface="Rockwell"/>
              </a:defRPr>
            </a:pPr>
          </a:p>
          <a:p>
            <a:pPr algn="ctr">
              <a:defRPr sz="2200">
                <a:latin typeface="Rockwell"/>
                <a:ea typeface="Rockwell"/>
                <a:cs typeface="Rockwell"/>
                <a:sym typeface="Rockwell"/>
              </a:defRPr>
            </a:pPr>
            <a:r>
              <a:t>Lo schema richiede due stati temporali precedenti: uⁿ⁻¹ e uⁿ.</a:t>
            </a:r>
          </a:p>
        </p:txBody>
      </p:sp>
      <p:sp>
        <p:nvSpPr>
          <p:cNvPr id="226" name="Rettangolo arrotondato"/>
          <p:cNvSpPr/>
          <p:nvPr/>
        </p:nvSpPr>
        <p:spPr>
          <a:xfrm>
            <a:off x="16137866" y="10615163"/>
            <a:ext cx="4610877"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27" name="Rettangolo arrotondato"/>
          <p:cNvSpPr/>
          <p:nvPr/>
        </p:nvSpPr>
        <p:spPr>
          <a:xfrm>
            <a:off x="1643176" y="10615163"/>
            <a:ext cx="8822316" cy="1270001"/>
          </a:xfrm>
          <a:prstGeom prst="roundRect">
            <a:avLst>
              <a:gd name="adj" fmla="val 1500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28" name="EQUAZIONE DELLE ONDE 2D"/>
          <p:cNvSpPr txBox="1"/>
          <p:nvPr/>
        </p:nvSpPr>
        <p:spPr>
          <a:xfrm>
            <a:off x="4476938" y="382022"/>
            <a:ext cx="15430125" cy="109708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lnSpc>
                <a:spcPct val="80000"/>
              </a:lnSpc>
              <a:spcBef>
                <a:spcPts val="0"/>
              </a:spcBef>
              <a:defRPr spc="-156" sz="7800">
                <a:solidFill>
                  <a:schemeClr val="accent2">
                    <a:hueOff val="63096"/>
                    <a:satOff val="2685"/>
                    <a:lumOff val="-9344"/>
                  </a:schemeClr>
                </a:solidFill>
              </a:defRPr>
            </a:lvl1pPr>
          </a:lstStyle>
          <a:p>
            <a:pPr/>
            <a:r>
              <a:t>EQUAZIONE DELLE ONDE 2D</a:t>
            </a:r>
          </a:p>
        </p:txBody>
      </p:sp>
      <p:sp>
        <p:nvSpPr>
          <p:cNvPr id="229" name="L’equazione delle onde in due dimensioni descrive la propagazione di disturbi in un mezzo elastico.…"/>
          <p:cNvSpPr txBox="1"/>
          <p:nvPr/>
        </p:nvSpPr>
        <p:spPr>
          <a:xfrm>
            <a:off x="4618454" y="1599450"/>
            <a:ext cx="15147092" cy="64311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ctr">
              <a:defRPr sz="3300">
                <a:latin typeface="Rockwell"/>
                <a:ea typeface="Rockwell"/>
                <a:cs typeface="Rockwell"/>
                <a:sym typeface="Rockwell"/>
              </a:defRPr>
            </a:pPr>
            <a:r>
              <a:t>L’equazione delle onde in due dimensioni descrive la propagazione di disturbi in un mezzo elastico.</a:t>
            </a:r>
          </a:p>
          <a:p>
            <a:pPr algn="ctr">
              <a:defRPr i="1" sz="3300">
                <a:solidFill>
                  <a:schemeClr val="accent1">
                    <a:hueOff val="381599"/>
                    <a:lumOff val="-17182"/>
                  </a:schemeClr>
                </a:solidFill>
              </a:defRPr>
            </a:pPr>
            <a:r>
              <a:t>Equazione continua:</a:t>
            </a:r>
          </a:p>
          <a:p>
            <a:pPr algn="ctr">
              <a:defRPr sz="3300"/>
            </a:pPr>
          </a:p>
          <a:p>
            <a:pPr algn="ctr">
              <a:defRPr sz="3300">
                <a:solidFill>
                  <a:schemeClr val="accent1">
                    <a:lumOff val="13575"/>
                  </a:schemeClr>
                </a:solidFill>
              </a:defRPr>
            </a:pPr>
          </a:p>
          <a:p>
            <a:pPr algn="ctr">
              <a:defRPr sz="3300">
                <a:solidFill>
                  <a:schemeClr val="accent1">
                    <a:hueOff val="381599"/>
                    <a:lumOff val="-17182"/>
                  </a:schemeClr>
                </a:solidFill>
              </a:defRPr>
            </a:pPr>
            <a:r>
              <a:t>Condizioni al contorno:</a:t>
            </a:r>
          </a:p>
          <a:p>
            <a:pPr algn="ctr">
              <a:defRPr sz="3300">
                <a:latin typeface="Rockwell"/>
                <a:ea typeface="Rockwell"/>
                <a:cs typeface="Rockwell"/>
                <a:sym typeface="Rockwell"/>
              </a:defRPr>
            </a:pPr>
            <a:r>
              <a:t>u(x, y, t) = 0 sui bordi del dominio Ω = [0,1]²</a:t>
            </a:r>
          </a:p>
        </p:txBody>
      </p:sp>
      <p:sp>
        <p:nvSpPr>
          <p:cNvPr id="230" name="Il Laplaciano è approssimato con differenze finite centrate:…"/>
          <p:cNvSpPr txBox="1"/>
          <p:nvPr/>
        </p:nvSpPr>
        <p:spPr>
          <a:xfrm>
            <a:off x="1936061" y="9709681"/>
            <a:ext cx="8236546" cy="30809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defRPr sz="2200">
                <a:latin typeface="Rockwell"/>
                <a:ea typeface="Rockwell"/>
                <a:cs typeface="Rockwell"/>
                <a:sym typeface="Rockwell"/>
              </a:defRPr>
            </a:pPr>
            <a:r>
              <a:t>Il Laplaciano è approssimato con differenze finite centrate:</a:t>
            </a:r>
          </a:p>
          <a:p>
            <a:pPr algn="ctr">
              <a:defRPr sz="2200">
                <a:latin typeface="Rockwell"/>
                <a:ea typeface="Rockwell"/>
                <a:cs typeface="Rockwell"/>
                <a:sym typeface="Rockwell"/>
              </a:defRPr>
            </a:pPr>
          </a:p>
          <a:p>
            <a:pPr algn="ctr">
              <a:defRPr sz="2200">
                <a:latin typeface="Rockwell"/>
                <a:ea typeface="Rockwell"/>
                <a:cs typeface="Rockwell"/>
                <a:sym typeface="Rockwell"/>
              </a:defRPr>
            </a:pPr>
          </a:p>
          <a:p>
            <a:pPr algn="ctr">
              <a:defRPr sz="2200">
                <a:latin typeface="Rockwell"/>
                <a:ea typeface="Rockwell"/>
                <a:cs typeface="Rockwell"/>
                <a:sym typeface="Rockwell"/>
              </a:defRPr>
            </a:pPr>
            <a:r>
              <a:t>Ogni punto dipende dai suoi 4 vicini (schema a croce).</a:t>
            </a:r>
          </a:p>
        </p:txBody>
      </p:sp>
      <p:sp>
        <p:nvSpPr>
          <p:cNvPr id="231" name="DISCRETIZZAZIONE SPAZIALE"/>
          <p:cNvSpPr txBox="1"/>
          <p:nvPr/>
        </p:nvSpPr>
        <p:spPr>
          <a:xfrm>
            <a:off x="1563977" y="8772524"/>
            <a:ext cx="8582125" cy="60950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chemeClr val="accent2"/>
                </a:solidFill>
              </a:defRPr>
            </a:lvl1pPr>
          </a:lstStyle>
          <a:p>
            <a:pPr/>
            <a:r>
              <a:t>DISCRETIZZAZIONE SPAZIALE</a:t>
            </a:r>
          </a:p>
        </p:txBody>
      </p:sp>
      <p:sp>
        <p:nvSpPr>
          <p:cNvPr id="232" name="DISCRETIZZAZIONE TEMPORALE"/>
          <p:cNvSpPr txBox="1"/>
          <p:nvPr/>
        </p:nvSpPr>
        <p:spPr>
          <a:xfrm>
            <a:off x="13689883" y="8772524"/>
            <a:ext cx="9506844" cy="60950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chemeClr val="accent2"/>
                </a:solidFill>
              </a:defRPr>
            </a:lvl1pPr>
          </a:lstStyle>
          <a:p>
            <a:pPr/>
            <a:r>
              <a:t>DISCRETIZZAZIONE TEMPORALE</a:t>
            </a:r>
          </a:p>
        </p:txBody>
      </p:sp>
      <p:sp>
        <p:nvSpPr>
          <p:cNvPr id="233" name="Rettangolo arrotondato"/>
          <p:cNvSpPr/>
          <p:nvPr/>
        </p:nvSpPr>
        <p:spPr>
          <a:xfrm>
            <a:off x="9612927" y="4091981"/>
            <a:ext cx="5158146" cy="1446138"/>
          </a:xfrm>
          <a:prstGeom prst="roundRect">
            <a:avLst>
              <a:gd name="adj" fmla="val 13870"/>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latin typeface="Helvetica Neue Medium"/>
                <a:ea typeface="Helvetica Neue Medium"/>
                <a:cs typeface="Helvetica Neue Medium"/>
                <a:sym typeface="Helvetica Neue Medium"/>
              </a:defRPr>
            </a:pPr>
          </a:p>
        </p:txBody>
      </p:sp>
      <p:pic>
        <p:nvPicPr>
          <p:cNvPr id="234" name="Screenshot 2025-07-04 alle 11.03.42.png" descr="Screenshot 2025-07-04 alle 11.03.42.png"/>
          <p:cNvPicPr>
            <a:picLocks noChangeAspect="0"/>
          </p:cNvPicPr>
          <p:nvPr/>
        </p:nvPicPr>
        <p:blipFill>
          <a:blip r:embed="rId4">
            <a:extLst/>
          </a:blip>
          <a:stretch>
            <a:fillRect/>
          </a:stretch>
        </p:blipFill>
        <p:spPr>
          <a:xfrm>
            <a:off x="9742582" y="4193330"/>
            <a:ext cx="4898835" cy="1243440"/>
          </a:xfrm>
          <a:prstGeom prst="rect">
            <a:avLst/>
          </a:prstGeom>
        </p:spPr>
      </p:pic>
      <p:pic>
        <p:nvPicPr>
          <p:cNvPr id="235" name="Immagine" descr="Immagine"/>
          <p:cNvPicPr>
            <a:picLocks noChangeAspect="1"/>
          </p:cNvPicPr>
          <p:nvPr/>
        </p:nvPicPr>
        <p:blipFill>
          <a:blip r:embed="rId5">
            <a:extLst/>
          </a:blip>
          <a:stretch>
            <a:fillRect/>
          </a:stretch>
        </p:blipFill>
        <p:spPr>
          <a:xfrm>
            <a:off x="17087797" y="7162059"/>
            <a:ext cx="1097087" cy="1097088"/>
          </a:xfrm>
          <a:prstGeom prst="rect">
            <a:avLst/>
          </a:prstGeom>
          <a:ln w="12700">
            <a:miter lim="400000"/>
          </a:ln>
        </p:spPr>
      </p:pic>
      <p:sp>
        <p:nvSpPr>
          <p:cNvPr id="236" name="Dirichlet Omogenee"/>
          <p:cNvSpPr/>
          <p:nvPr/>
        </p:nvSpPr>
        <p:spPr>
          <a:xfrm>
            <a:off x="18626232" y="7075602"/>
            <a:ext cx="3086486" cy="1270001"/>
          </a:xfrm>
          <a:prstGeom prst="roundRect">
            <a:avLst>
              <a:gd name="adj" fmla="val 15000"/>
            </a:avLst>
          </a:prstGeom>
          <a:solidFill>
            <a:schemeClr val="accent4">
              <a:hueOff val="-613784"/>
              <a:lumOff val="12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Dirichlet Omogenee</a:t>
            </a:r>
          </a:p>
        </p:txBody>
      </p:sp>
      <p:pic>
        <p:nvPicPr>
          <p:cNvPr id="237" name="laplaciano_formula.png" descr="laplaciano_formula.png"/>
          <p:cNvPicPr>
            <a:picLocks noChangeAspect="1"/>
          </p:cNvPicPr>
          <p:nvPr/>
        </p:nvPicPr>
        <p:blipFill>
          <a:blip r:embed="rId6">
            <a:extLst/>
          </a:blip>
          <a:stretch>
            <a:fillRect/>
          </a:stretch>
        </p:blipFill>
        <p:spPr>
          <a:xfrm>
            <a:off x="141522" y="10277548"/>
            <a:ext cx="11427034" cy="1945232"/>
          </a:xfrm>
          <a:prstGeom prst="rect">
            <a:avLst/>
          </a:prstGeom>
          <a:ln w="12700">
            <a:miter lim="400000"/>
          </a:ln>
        </p:spPr>
      </p:pic>
      <p:pic>
        <p:nvPicPr>
          <p:cNvPr id="238" name="equazione_onda.png" descr="equazione_onda.png"/>
          <p:cNvPicPr>
            <a:picLocks noChangeAspect="1"/>
          </p:cNvPicPr>
          <p:nvPr/>
        </p:nvPicPr>
        <p:blipFill>
          <a:blip r:embed="rId7">
            <a:extLst/>
          </a:blip>
          <a:srcRect l="0" t="0" r="0" b="0"/>
          <a:stretch>
            <a:fillRect/>
          </a:stretch>
        </p:blipFill>
        <p:spPr>
          <a:xfrm>
            <a:off x="13829633" y="10464759"/>
            <a:ext cx="9227150" cy="1570744"/>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42" name="METODO NUMERICO SCELTO"/>
          <p:cNvSpPr txBox="1"/>
          <p:nvPr>
            <p:ph type="body" idx="21"/>
          </p:nvPr>
        </p:nvSpPr>
        <p:spPr>
          <a:xfrm>
            <a:off x="1206500" y="434849"/>
            <a:ext cx="21971000" cy="1294056"/>
          </a:xfrm>
          <a:prstGeom prst="rect">
            <a:avLst/>
          </a:prstGeom>
          <a:extLst>
            <a:ext uri="{C572A759-6A51-4108-AA02-DFA0A04FC94B}">
              <ma14:wrappingTextBoxFlag xmlns:ma14="http://schemas.microsoft.com/office/mac/drawingml/2011/main" val="1"/>
            </a:ext>
          </a:extLst>
        </p:spPr>
        <p:txBody>
          <a:bodyPr anchor="ctr"/>
          <a:lstStyle>
            <a:lvl1pPr algn="ctr" defTabSz="2438338">
              <a:lnSpc>
                <a:spcPct val="80000"/>
              </a:lnSpc>
              <a:defRPr b="0" spc="-156" sz="7800">
                <a:solidFill>
                  <a:schemeClr val="accent2">
                    <a:hueOff val="63096"/>
                    <a:satOff val="2685"/>
                    <a:lumOff val="-9344"/>
                  </a:schemeClr>
                </a:solidFill>
                <a:latin typeface="+mn-lt"/>
                <a:ea typeface="+mn-ea"/>
                <a:cs typeface="+mn-cs"/>
                <a:sym typeface="Rockwell Bold"/>
              </a:defRPr>
            </a:lvl1pPr>
          </a:lstStyle>
          <a:p>
            <a:pPr/>
            <a:r>
              <a:t>METODO NUMERICO SCELTO</a:t>
            </a:r>
          </a:p>
        </p:txBody>
      </p:sp>
      <p:sp>
        <p:nvSpPr>
          <p:cNvPr id="243" name="Lo schema Leap-Frog calcola la soluzione nel tempo in modo esplicito,…"/>
          <p:cNvSpPr txBox="1"/>
          <p:nvPr>
            <p:ph type="body" sz="quarter" idx="1"/>
          </p:nvPr>
        </p:nvSpPr>
        <p:spPr>
          <a:xfrm>
            <a:off x="1206500" y="3541936"/>
            <a:ext cx="21971000" cy="2443880"/>
          </a:xfrm>
          <a:prstGeom prst="rect">
            <a:avLst/>
          </a:prstGeom>
        </p:spPr>
        <p:txBody>
          <a:bodyPr anchor="ctr"/>
          <a:lstStyle/>
          <a:p>
            <a:pPr marL="0" indent="0" algn="ctr" defTabSz="2121354">
              <a:spcBef>
                <a:spcPts val="3900"/>
              </a:spcBef>
              <a:buSzTx/>
              <a:buNone/>
              <a:defRPr sz="3132">
                <a:latin typeface="Rockwell"/>
                <a:ea typeface="Rockwell"/>
                <a:cs typeface="Rockwell"/>
                <a:sym typeface="Rockwell"/>
              </a:defRPr>
            </a:pPr>
            <a:r>
              <a:t>Lo schema Leap-Frog calcola la soluzione nel tempo in modo esplicito,  </a:t>
            </a:r>
          </a:p>
          <a:p>
            <a:pPr marL="0" indent="0" algn="ctr" defTabSz="2121354">
              <a:spcBef>
                <a:spcPts val="3900"/>
              </a:spcBef>
              <a:buSzTx/>
              <a:buNone/>
              <a:defRPr sz="3132">
                <a:latin typeface="Rockwell"/>
                <a:ea typeface="Rockwell"/>
                <a:cs typeface="Rockwell"/>
                <a:sym typeface="Rockwell"/>
              </a:defRPr>
            </a:pPr>
            <a:r>
              <a:t>utilizzando i due istanti precedenti per aggiornare il valore successivo.  </a:t>
            </a:r>
          </a:p>
          <a:p>
            <a:pPr marL="0" indent="0" algn="ctr" defTabSz="2121354">
              <a:spcBef>
                <a:spcPts val="3900"/>
              </a:spcBef>
              <a:buSzTx/>
              <a:buNone/>
              <a:defRPr sz="3132">
                <a:latin typeface="Rockwell"/>
                <a:ea typeface="Rockwell"/>
                <a:cs typeface="Rockwell"/>
                <a:sym typeface="Rockwell"/>
              </a:defRPr>
            </a:pPr>
            <a:r>
              <a:t>È un metodo del secondo ordine in tempo, semplice ed efficiente.</a:t>
            </a:r>
          </a:p>
        </p:txBody>
      </p:sp>
      <p:sp>
        <p:nvSpPr>
          <p:cNvPr id="244" name="Evoluzione in t con schema Leap-Frog"/>
          <p:cNvSpPr txBox="1"/>
          <p:nvPr/>
        </p:nvSpPr>
        <p:spPr>
          <a:xfrm>
            <a:off x="1591825" y="1711971"/>
            <a:ext cx="21200351" cy="8634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lnSpc>
                <a:spcPct val="80000"/>
              </a:lnSpc>
              <a:spcBef>
                <a:spcPts val="0"/>
              </a:spcBef>
              <a:defRPr spc="-119" sz="6000">
                <a:solidFill>
                  <a:schemeClr val="accent2"/>
                </a:solidFill>
              </a:defRPr>
            </a:lvl1pPr>
          </a:lstStyle>
          <a:p>
            <a:pPr/>
            <a:r>
              <a:t>Evoluzione in t con schema Leap-Frog</a:t>
            </a:r>
          </a:p>
        </p:txBody>
      </p:sp>
      <p:sp>
        <p:nvSpPr>
          <p:cNvPr id="245" name="Aggiornamento esplicito: uⁿ⁺¹ dipende solo da uⁿ e uⁿ⁻¹"/>
          <p:cNvSpPr txBox="1"/>
          <p:nvPr/>
        </p:nvSpPr>
        <p:spPr>
          <a:xfrm>
            <a:off x="7837670" y="8124118"/>
            <a:ext cx="8708660" cy="50478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solidFill>
                  <a:schemeClr val="accent1"/>
                </a:solidFill>
                <a:latin typeface="Rockwell"/>
                <a:ea typeface="Rockwell"/>
                <a:cs typeface="Rockwell"/>
                <a:sym typeface="Rockwell"/>
              </a:defRPr>
            </a:lvl1pPr>
          </a:lstStyle>
          <a:p>
            <a:pPr/>
            <a:r>
              <a:t>Aggiornamento esplicito: uⁿ⁺¹ dipende solo da uⁿ e uⁿ⁻¹</a:t>
            </a:r>
          </a:p>
        </p:txBody>
      </p:sp>
      <p:sp>
        <p:nvSpPr>
          <p:cNvPr id="246" name="Metodo esplicito…"/>
          <p:cNvSpPr txBox="1"/>
          <p:nvPr/>
        </p:nvSpPr>
        <p:spPr>
          <a:xfrm>
            <a:off x="8533730" y="10334733"/>
            <a:ext cx="7316540" cy="2791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defRPr>
                <a:latin typeface="Rockwell Italic"/>
                <a:ea typeface="Rockwell Italic"/>
                <a:cs typeface="Rockwell Italic"/>
                <a:sym typeface="Rockwell Italic"/>
              </a:defRPr>
            </a:pPr>
            <a:r>
              <a:t> Metodo esplicito</a:t>
            </a:r>
          </a:p>
          <a:p>
            <a:pPr algn="ctr">
              <a:defRPr>
                <a:latin typeface="Rockwell Italic"/>
                <a:ea typeface="Rockwell Italic"/>
                <a:cs typeface="Rockwell Italic"/>
                <a:sym typeface="Rockwell Italic"/>
              </a:defRPr>
            </a:pPr>
            <a:r>
              <a:t> Stabile sotto condizione CFL</a:t>
            </a:r>
          </a:p>
          <a:p>
            <a:pPr algn="ctr">
              <a:defRPr>
                <a:latin typeface="Rockwell Italic"/>
                <a:ea typeface="Rockwell Italic"/>
                <a:cs typeface="Rockwell Italic"/>
                <a:sym typeface="Rockwell Italic"/>
              </a:defRPr>
            </a:pPr>
            <a:r>
              <a:t> Ben adatto alla parallelizzazione</a:t>
            </a:r>
          </a:p>
        </p:txBody>
      </p:sp>
      <p:sp>
        <p:nvSpPr>
          <p:cNvPr id="247" name="Rettangolo arrotondato"/>
          <p:cNvSpPr/>
          <p:nvPr/>
        </p:nvSpPr>
        <p:spPr>
          <a:xfrm>
            <a:off x="9847081" y="6258462"/>
            <a:ext cx="4689838" cy="1593010"/>
          </a:xfrm>
          <a:prstGeom prst="roundRect">
            <a:avLst>
              <a:gd name="adj" fmla="val 11959"/>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48" name="Vantaggi del Metodo Scelto"/>
          <p:cNvSpPr txBox="1"/>
          <p:nvPr/>
        </p:nvSpPr>
        <p:spPr>
          <a:xfrm>
            <a:off x="7249983" y="9297728"/>
            <a:ext cx="9884034" cy="6729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lnSpc>
                <a:spcPct val="80000"/>
              </a:lnSpc>
              <a:spcBef>
                <a:spcPts val="0"/>
              </a:spcBef>
              <a:defRPr spc="-90" sz="4500">
                <a:solidFill>
                  <a:schemeClr val="accent2"/>
                </a:solidFill>
              </a:defRPr>
            </a:lvl1pPr>
          </a:lstStyle>
          <a:p>
            <a:pPr/>
            <a:r>
              <a:t>Vantaggi del Metodo Scelto</a:t>
            </a:r>
          </a:p>
        </p:txBody>
      </p:sp>
      <p:pic>
        <p:nvPicPr>
          <p:cNvPr id="249" name="equazione_onda.png" descr="equazione_onda.png"/>
          <p:cNvPicPr>
            <a:picLocks noChangeAspect="1"/>
          </p:cNvPicPr>
          <p:nvPr/>
        </p:nvPicPr>
        <p:blipFill>
          <a:blip r:embed="rId4">
            <a:extLst/>
          </a:blip>
          <a:srcRect l="0" t="0" r="0" b="0"/>
          <a:stretch>
            <a:fillRect/>
          </a:stretch>
        </p:blipFill>
        <p:spPr>
          <a:xfrm>
            <a:off x="7578328" y="6280640"/>
            <a:ext cx="9227150" cy="1570744"/>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53" name="IMPLEMENTAZIONE DEL FRAMEWORK"/>
          <p:cNvSpPr txBox="1"/>
          <p:nvPr>
            <p:ph type="title"/>
          </p:nvPr>
        </p:nvSpPr>
        <p:spPr>
          <a:xfrm>
            <a:off x="1930158" y="178502"/>
            <a:ext cx="21971001" cy="1031206"/>
          </a:xfrm>
          <a:prstGeom prst="rect">
            <a:avLst/>
          </a:prstGeom>
        </p:spPr>
        <p:txBody>
          <a:bodyPr/>
          <a:lstStyle>
            <a:lvl1pPr defTabSz="2365188">
              <a:defRPr spc="-145" sz="7275"/>
            </a:lvl1pPr>
          </a:lstStyle>
          <a:p>
            <a:pPr/>
            <a:r>
              <a:t>IMPLEMENTAZIONE DEL FRAMEWORK</a:t>
            </a:r>
          </a:p>
        </p:txBody>
      </p:sp>
      <p:sp>
        <p:nvSpPr>
          <p:cNvPr id="254" name="Rettangolo"/>
          <p:cNvSpPr/>
          <p:nvPr/>
        </p:nvSpPr>
        <p:spPr>
          <a:xfrm>
            <a:off x="280069" y="1093387"/>
            <a:ext cx="7457890" cy="12639675"/>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255" name="Screenshot 2025-07-04 alle 12.08.38.png" descr="Screenshot 2025-07-04 alle 12.08.38.png"/>
          <p:cNvPicPr>
            <a:picLocks noChangeAspect="0"/>
          </p:cNvPicPr>
          <p:nvPr/>
        </p:nvPicPr>
        <p:blipFill>
          <a:blip r:embed="rId4">
            <a:extLst/>
          </a:blip>
          <a:stretch>
            <a:fillRect/>
          </a:stretch>
        </p:blipFill>
        <p:spPr>
          <a:xfrm>
            <a:off x="364484" y="1141662"/>
            <a:ext cx="7289060" cy="12543125"/>
          </a:xfrm>
          <a:prstGeom prst="rect">
            <a:avLst/>
          </a:prstGeom>
        </p:spPr>
      </p:pic>
      <p:sp>
        <p:nvSpPr>
          <p:cNvPr id="256" name="Triangolo"/>
          <p:cNvSpPr/>
          <p:nvPr/>
        </p:nvSpPr>
        <p:spPr>
          <a:xfrm rot="5400000">
            <a:off x="7426513" y="5228202"/>
            <a:ext cx="2195681" cy="918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4"/>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57" name="Triangolo"/>
          <p:cNvSpPr/>
          <p:nvPr/>
        </p:nvSpPr>
        <p:spPr>
          <a:xfrm rot="5400000">
            <a:off x="7522612" y="2814650"/>
            <a:ext cx="2003483" cy="918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hueOff val="-385756"/>
              <a:satOff val="-32155"/>
              <a:lumOff val="17967"/>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58" name="Triangolo"/>
          <p:cNvSpPr/>
          <p:nvPr/>
        </p:nvSpPr>
        <p:spPr>
          <a:xfrm rot="5400000">
            <a:off x="6772794" y="8391573"/>
            <a:ext cx="3503120" cy="918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59" name="Triangolo"/>
          <p:cNvSpPr/>
          <p:nvPr/>
        </p:nvSpPr>
        <p:spPr>
          <a:xfrm rot="5400000">
            <a:off x="7426513" y="11804820"/>
            <a:ext cx="2195681" cy="918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6"/>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60" name="Costruzione della Griglia"/>
          <p:cNvSpPr/>
          <p:nvPr/>
        </p:nvSpPr>
        <p:spPr>
          <a:xfrm>
            <a:off x="9892306" y="2638760"/>
            <a:ext cx="6046705" cy="1270001"/>
          </a:xfrm>
          <a:prstGeom prst="roundRect">
            <a:avLst>
              <a:gd name="adj" fmla="val 15000"/>
            </a:avLst>
          </a:prstGeom>
          <a:solidFill>
            <a:schemeClr val="accent3">
              <a:hueOff val="-385756"/>
              <a:satOff val="-32155"/>
              <a:lumOff val="1796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Costruzione della Griglia</a:t>
            </a:r>
          </a:p>
        </p:txBody>
      </p:sp>
      <p:sp>
        <p:nvSpPr>
          <p:cNvPr id="261" name="Inizializzazione delle condizioni iniziali"/>
          <p:cNvSpPr/>
          <p:nvPr/>
        </p:nvSpPr>
        <p:spPr>
          <a:xfrm>
            <a:off x="9892306" y="5017437"/>
            <a:ext cx="6046705" cy="1270001"/>
          </a:xfrm>
          <a:prstGeom prst="roundRect">
            <a:avLst>
              <a:gd name="adj" fmla="val 15000"/>
            </a:avLst>
          </a:prstGeom>
          <a:solidFill>
            <a:schemeClr val="accent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Inizializzazione delle condizioni iniziali</a:t>
            </a:r>
          </a:p>
        </p:txBody>
      </p:sp>
      <p:sp>
        <p:nvSpPr>
          <p:cNvPr id="262" name="Schema Leap-Frog"/>
          <p:cNvSpPr/>
          <p:nvPr/>
        </p:nvSpPr>
        <p:spPr>
          <a:xfrm>
            <a:off x="9892306" y="8091859"/>
            <a:ext cx="6046705" cy="1270001"/>
          </a:xfrm>
          <a:prstGeom prst="roundRect">
            <a:avLst>
              <a:gd name="adj" fmla="val 15000"/>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Schema Leap-Frog</a:t>
            </a:r>
          </a:p>
        </p:txBody>
      </p:sp>
      <p:sp>
        <p:nvSpPr>
          <p:cNvPr id="263" name="Calcolo Errore L2 e Ordine di Convergenza"/>
          <p:cNvSpPr/>
          <p:nvPr/>
        </p:nvSpPr>
        <p:spPr>
          <a:xfrm>
            <a:off x="9892306" y="11628930"/>
            <a:ext cx="6046705" cy="1270001"/>
          </a:xfrm>
          <a:prstGeom prst="roundRect">
            <a:avLst>
              <a:gd name="adj" fmla="val 15000"/>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Calcolo Errore L2 e Ordine di Convergenza</a:t>
            </a:r>
          </a:p>
        </p:txBody>
      </p:sp>
      <p:sp>
        <p:nvSpPr>
          <p:cNvPr id="264" name="Generazione del dominio rettangolare [0,1]×[0,1] con step spaziali Δx e Δy,   e creazione di array 3D per memorizzare la soluzione nel tempo."/>
          <p:cNvSpPr txBox="1"/>
          <p:nvPr/>
        </p:nvSpPr>
        <p:spPr>
          <a:xfrm>
            <a:off x="18710986" y="2638785"/>
            <a:ext cx="5302136" cy="12699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2000"/>
            </a:lvl1pPr>
          </a:lstStyle>
          <a:p>
            <a:pPr/>
            <a:r>
              <a:t>Generazione del dominio rettangolare [0,1]×[0,1] con step spaziali Δx e Δy,   e creazione di array 3D per memorizzare la soluzione nel tempo.</a:t>
            </a:r>
          </a:p>
        </p:txBody>
      </p:sp>
      <p:sp>
        <p:nvSpPr>
          <p:cNvPr id="265" name="Assegnazione dei valori iniziali per u(x, y, 0)  e calcolo del primo passo temporale u¹"/>
          <p:cNvSpPr txBox="1"/>
          <p:nvPr/>
        </p:nvSpPr>
        <p:spPr>
          <a:xfrm>
            <a:off x="18710986" y="5169861"/>
            <a:ext cx="5302136" cy="9651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2000"/>
            </a:lvl1pPr>
          </a:lstStyle>
          <a:p>
            <a:pPr/>
            <a:r>
              <a:t>Assegnazione dei valori iniziali per u(x, y, 0)  e calcolo del primo passo temporale u¹</a:t>
            </a:r>
          </a:p>
        </p:txBody>
      </p:sp>
      <p:sp>
        <p:nvSpPr>
          <p:cNvPr id="266" name="Ciclo temporale esplicito che aggiorna uⁿ⁺¹ in base a uⁿ e uⁿ⁻¹ usando il Laplaciano spaziale."/>
          <p:cNvSpPr txBox="1"/>
          <p:nvPr/>
        </p:nvSpPr>
        <p:spPr>
          <a:xfrm>
            <a:off x="18710986" y="8211256"/>
            <a:ext cx="5302136" cy="10312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2000"/>
            </a:lvl1pPr>
          </a:lstStyle>
          <a:p>
            <a:pPr/>
            <a:r>
              <a:t>Ciclo temporale esplicito che aggiorna uⁿ⁺¹ in base a uⁿ e uⁿ⁻¹ usando il Laplaciano spaziale.</a:t>
            </a:r>
          </a:p>
        </p:txBody>
      </p:sp>
      <p:sp>
        <p:nvSpPr>
          <p:cNvPr id="267" name="Confronto con la soluzione analitica per stimare l’errore finale e calcolare l’ordine di convergenza."/>
          <p:cNvSpPr txBox="1"/>
          <p:nvPr/>
        </p:nvSpPr>
        <p:spPr>
          <a:xfrm>
            <a:off x="18710986" y="11781355"/>
            <a:ext cx="5302136" cy="9651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2000"/>
            </a:lvl1pPr>
          </a:lstStyle>
          <a:p>
            <a:pPr/>
            <a:r>
              <a:t>Confronto con la soluzione analitica per stimare l’errore finale e calcolare l’ordine di convergenza.</a:t>
            </a:r>
          </a:p>
        </p:txBody>
      </p:sp>
      <p:pic>
        <p:nvPicPr>
          <p:cNvPr id="268" name="Immagine" descr="Immagine"/>
          <p:cNvPicPr>
            <a:picLocks noChangeAspect="1"/>
          </p:cNvPicPr>
          <p:nvPr/>
        </p:nvPicPr>
        <p:blipFill>
          <a:blip r:embed="rId5">
            <a:extLst/>
          </a:blip>
          <a:stretch>
            <a:fillRect/>
          </a:stretch>
        </p:blipFill>
        <p:spPr>
          <a:xfrm>
            <a:off x="16608417" y="2557179"/>
            <a:ext cx="1433163" cy="1433163"/>
          </a:xfrm>
          <a:prstGeom prst="rect">
            <a:avLst/>
          </a:prstGeom>
          <a:ln w="12700">
            <a:miter lim="400000"/>
          </a:ln>
        </p:spPr>
      </p:pic>
      <p:pic>
        <p:nvPicPr>
          <p:cNvPr id="269" name="Immagine" descr="Immagine"/>
          <p:cNvPicPr>
            <a:picLocks noChangeAspect="1"/>
          </p:cNvPicPr>
          <p:nvPr/>
        </p:nvPicPr>
        <p:blipFill>
          <a:blip r:embed="rId5">
            <a:extLst/>
          </a:blip>
          <a:stretch>
            <a:fillRect/>
          </a:stretch>
        </p:blipFill>
        <p:spPr>
          <a:xfrm>
            <a:off x="16608417" y="4935855"/>
            <a:ext cx="1433163" cy="1433164"/>
          </a:xfrm>
          <a:prstGeom prst="rect">
            <a:avLst/>
          </a:prstGeom>
          <a:ln w="12700">
            <a:miter lim="400000"/>
          </a:ln>
        </p:spPr>
      </p:pic>
      <p:pic>
        <p:nvPicPr>
          <p:cNvPr id="270" name="Immagine" descr="Immagine"/>
          <p:cNvPicPr>
            <a:picLocks noChangeAspect="1"/>
          </p:cNvPicPr>
          <p:nvPr/>
        </p:nvPicPr>
        <p:blipFill>
          <a:blip r:embed="rId5">
            <a:extLst/>
          </a:blip>
          <a:stretch>
            <a:fillRect/>
          </a:stretch>
        </p:blipFill>
        <p:spPr>
          <a:xfrm>
            <a:off x="16608417" y="8010277"/>
            <a:ext cx="1433163" cy="1433164"/>
          </a:xfrm>
          <a:prstGeom prst="rect">
            <a:avLst/>
          </a:prstGeom>
          <a:ln w="12700">
            <a:miter lim="400000"/>
          </a:ln>
        </p:spPr>
      </p:pic>
      <p:pic>
        <p:nvPicPr>
          <p:cNvPr id="271" name="Immagine" descr="Immagine"/>
          <p:cNvPicPr>
            <a:picLocks noChangeAspect="1"/>
          </p:cNvPicPr>
          <p:nvPr/>
        </p:nvPicPr>
        <p:blipFill>
          <a:blip r:embed="rId5">
            <a:extLst/>
          </a:blip>
          <a:stretch>
            <a:fillRect/>
          </a:stretch>
        </p:blipFill>
        <p:spPr>
          <a:xfrm>
            <a:off x="16608417" y="11547349"/>
            <a:ext cx="1433163" cy="143316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75" name="PERCHÉ PARALLELIZZARE ?"/>
          <p:cNvSpPr txBox="1"/>
          <p:nvPr>
            <p:ph type="title"/>
          </p:nvPr>
        </p:nvSpPr>
        <p:spPr>
          <a:xfrm>
            <a:off x="1206500" y="554649"/>
            <a:ext cx="21971000" cy="1433164"/>
          </a:xfrm>
          <a:prstGeom prst="rect">
            <a:avLst/>
          </a:prstGeom>
        </p:spPr>
        <p:txBody>
          <a:bodyPr/>
          <a:lstStyle/>
          <a:p>
            <a:pPr/>
            <a:r>
              <a:t>PERCHÉ PARALLELIZZARE ?</a:t>
            </a:r>
          </a:p>
        </p:txBody>
      </p:sp>
      <p:sp>
        <p:nvSpPr>
          <p:cNvPr id="276" name="Introduzione all’HPC"/>
          <p:cNvSpPr txBox="1"/>
          <p:nvPr>
            <p:ph type="body" idx="21"/>
          </p:nvPr>
        </p:nvSpPr>
        <p:spPr>
          <a:xfrm>
            <a:off x="1206500" y="2249296"/>
            <a:ext cx="21971000" cy="934780"/>
          </a:xfrm>
          <a:prstGeom prst="rect">
            <a:avLst/>
          </a:prstGeom>
          <a:extLst>
            <a:ext uri="{C572A759-6A51-4108-AA02-DFA0A04FC94B}">
              <ma14:wrappingTextBoxFlag xmlns:ma14="http://schemas.microsoft.com/office/mac/drawingml/2011/main" val="1"/>
            </a:ext>
          </a:extLst>
        </p:spPr>
        <p:txBody>
          <a:bodyPr/>
          <a:lstStyle>
            <a:lvl1pPr algn="ctr">
              <a:defRPr b="0">
                <a:solidFill>
                  <a:schemeClr val="accent2"/>
                </a:solidFill>
                <a:latin typeface="+mn-lt"/>
                <a:ea typeface="+mn-ea"/>
                <a:cs typeface="+mn-cs"/>
                <a:sym typeface="Rockwell Bold"/>
              </a:defRPr>
            </a:lvl1pPr>
          </a:lstStyle>
          <a:p>
            <a:pPr/>
            <a:r>
              <a:t>Introduzione all’HPC</a:t>
            </a:r>
          </a:p>
        </p:txBody>
      </p:sp>
      <p:sp>
        <p:nvSpPr>
          <p:cNvPr id="277" name="All’aumentare della risoluzione spaziale, il numero di operazioni cresce rapidamente.…"/>
          <p:cNvSpPr txBox="1"/>
          <p:nvPr>
            <p:ph type="body" sz="half" idx="1"/>
          </p:nvPr>
        </p:nvSpPr>
        <p:spPr>
          <a:xfrm>
            <a:off x="863457" y="3959043"/>
            <a:ext cx="14130573" cy="4777442"/>
          </a:xfrm>
          <a:prstGeom prst="rect">
            <a:avLst/>
          </a:prstGeom>
        </p:spPr>
        <p:txBody>
          <a:bodyPr anchor="ctr"/>
          <a:lstStyle/>
          <a:p>
            <a:pPr marL="0" indent="0" algn="ctr" defTabSz="411479">
              <a:spcBef>
                <a:spcPts val="1000"/>
              </a:spcBef>
              <a:buSzTx/>
              <a:buNone/>
              <a:defRPr sz="3239">
                <a:latin typeface="Rockwell"/>
                <a:ea typeface="Rockwell"/>
                <a:cs typeface="Rockwell"/>
                <a:sym typeface="Rockwell"/>
              </a:defRPr>
            </a:pPr>
            <a:r>
              <a:t>All’aumentare della risoluzione spaziale, il numero di operazioni cresce rapidamente.</a:t>
            </a:r>
          </a:p>
          <a:p>
            <a:pPr marL="0" indent="0" algn="ctr" defTabSz="411479">
              <a:spcBef>
                <a:spcPts val="1000"/>
              </a:spcBef>
              <a:buSzTx/>
              <a:buNone/>
              <a:defRPr sz="3239">
                <a:latin typeface="Rockwell"/>
                <a:ea typeface="Rockwell"/>
                <a:cs typeface="Rockwell"/>
                <a:sym typeface="Rockwell"/>
              </a:defRPr>
            </a:pPr>
          </a:p>
          <a:p>
            <a:pPr marL="0" indent="0" algn="ctr" defTabSz="411479">
              <a:spcBef>
                <a:spcPts val="1000"/>
              </a:spcBef>
              <a:buSzTx/>
              <a:buNone/>
              <a:defRPr sz="3239">
                <a:latin typeface="Rockwell"/>
                <a:ea typeface="Rockwell"/>
                <a:cs typeface="Rockwell"/>
                <a:sym typeface="Rockwell"/>
              </a:defRPr>
            </a:pPr>
            <a:r>
              <a:t>La simulazione diventa costosa in termini di tempo di calcolo, anche per problemi semplici.</a:t>
            </a:r>
          </a:p>
          <a:p>
            <a:pPr marL="0" indent="0" algn="ctr" defTabSz="411479">
              <a:spcBef>
                <a:spcPts val="1000"/>
              </a:spcBef>
              <a:buSzTx/>
              <a:buNone/>
              <a:defRPr sz="3239">
                <a:latin typeface="Rockwell"/>
                <a:ea typeface="Rockwell"/>
                <a:cs typeface="Rockwell"/>
                <a:sym typeface="Rockwell"/>
              </a:defRPr>
            </a:pPr>
          </a:p>
          <a:p>
            <a:pPr marL="0" indent="0" algn="ctr" defTabSz="411479">
              <a:spcBef>
                <a:spcPts val="1000"/>
              </a:spcBef>
              <a:buSzTx/>
              <a:buNone/>
              <a:defRPr sz="3239">
                <a:latin typeface="Rockwell"/>
                <a:ea typeface="Rockwell"/>
                <a:cs typeface="Rockwell"/>
                <a:sym typeface="Rockwell"/>
              </a:defRPr>
            </a:pPr>
            <a:r>
              <a:t>Per sfruttare le CPU moderne, il codice è stato parallelizzato su architettura a memoria condivisa (shared memory) usando OpenMP.</a:t>
            </a:r>
          </a:p>
        </p:txBody>
      </p:sp>
      <p:sp>
        <p:nvSpPr>
          <p:cNvPr id="278" name="Rettangolo"/>
          <p:cNvSpPr/>
          <p:nvPr/>
        </p:nvSpPr>
        <p:spPr>
          <a:xfrm>
            <a:off x="16399823" y="3959043"/>
            <a:ext cx="6807032" cy="4777442"/>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pic>
        <p:nvPicPr>
          <p:cNvPr id="279" name="Screenshot 2025-07-10 alle 16.00.31.png" descr="Screenshot 2025-07-10 alle 16.00.31.png"/>
          <p:cNvPicPr>
            <a:picLocks noChangeAspect="0"/>
          </p:cNvPicPr>
          <p:nvPr/>
        </p:nvPicPr>
        <p:blipFill>
          <a:blip r:embed="rId4">
            <a:extLst/>
          </a:blip>
          <a:stretch>
            <a:fillRect/>
          </a:stretch>
        </p:blipFill>
        <p:spPr>
          <a:xfrm>
            <a:off x="16534437" y="4070536"/>
            <a:ext cx="6537805" cy="4554458"/>
          </a:xfrm>
          <a:prstGeom prst="rect">
            <a:avLst/>
          </a:prstGeom>
        </p:spPr>
      </p:pic>
      <p:sp>
        <p:nvSpPr>
          <p:cNvPr id="280" name="Schema di parallelizzazione in memoria condivisa con OpenMP"/>
          <p:cNvSpPr txBox="1"/>
          <p:nvPr/>
        </p:nvSpPr>
        <p:spPr>
          <a:xfrm>
            <a:off x="16399823" y="9090773"/>
            <a:ext cx="6807032" cy="6603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a:defRPr sz="2000"/>
            </a:lvl1pPr>
          </a:lstStyle>
          <a:p>
            <a:pPr/>
            <a:r>
              <a:t>Schema di parallelizzazione in memoria condivisa con OpenMP</a:t>
            </a:r>
          </a:p>
        </p:txBody>
      </p:sp>
      <p:sp>
        <p:nvSpPr>
          <p:cNvPr id="281" name="Riduce i tempi di calcolo sfruttando più core contemporaneamente…"/>
          <p:cNvSpPr txBox="1"/>
          <p:nvPr/>
        </p:nvSpPr>
        <p:spPr>
          <a:xfrm>
            <a:off x="3992881" y="11099572"/>
            <a:ext cx="16398238" cy="191761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444500" indent="-444500" defTabSz="457200">
              <a:spcBef>
                <a:spcPts val="1200"/>
              </a:spcBef>
              <a:buSzPct val="123000"/>
              <a:buChar char="•"/>
              <a:defRPr sz="3500">
                <a:latin typeface="Rockwell"/>
                <a:ea typeface="Rockwell"/>
                <a:cs typeface="Rockwell"/>
                <a:sym typeface="Rockwell"/>
              </a:defRPr>
            </a:pPr>
            <a:r>
              <a:t> Riduce i tempi di calcolo sfruttando più core contemporaneamente</a:t>
            </a:r>
          </a:p>
          <a:p>
            <a:pPr marL="444500" indent="-444500" defTabSz="457200">
              <a:spcBef>
                <a:spcPts val="1200"/>
              </a:spcBef>
              <a:buSzPct val="123000"/>
              <a:buChar char="•"/>
              <a:defRPr sz="3500">
                <a:latin typeface="Rockwell"/>
                <a:ea typeface="Rockwell"/>
                <a:cs typeface="Rockwell"/>
                <a:sym typeface="Rockwell"/>
              </a:defRPr>
            </a:pPr>
            <a:r>
              <a:t> Facile da integrare con poche modifiche nel codice esistente</a:t>
            </a:r>
          </a:p>
          <a:p>
            <a:pPr marL="444500" indent="-444500" defTabSz="457200">
              <a:spcBef>
                <a:spcPts val="1200"/>
              </a:spcBef>
              <a:buSzPct val="123000"/>
              <a:buChar char="•"/>
              <a:defRPr sz="3500">
                <a:latin typeface="Rockwell"/>
                <a:ea typeface="Rockwell"/>
                <a:cs typeface="Rockwell"/>
                <a:sym typeface="Rockwell"/>
              </a:defRPr>
            </a:pPr>
            <a:r>
              <a:t> Nessun passaggio di dati tra thread: tutti accedono alla stessa memoria</a:t>
            </a:r>
          </a:p>
        </p:txBody>
      </p:sp>
      <p:sp>
        <p:nvSpPr>
          <p:cNvPr id="282" name="Vantaggi della parallelizzazione"/>
          <p:cNvSpPr txBox="1"/>
          <p:nvPr/>
        </p:nvSpPr>
        <p:spPr>
          <a:xfrm>
            <a:off x="6284741" y="9829438"/>
            <a:ext cx="11814517" cy="79996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457200">
              <a:spcBef>
                <a:spcPts val="0"/>
              </a:spcBef>
              <a:defRPr sz="5500">
                <a:solidFill>
                  <a:schemeClr val="accent2"/>
                </a:solidFill>
              </a:defRPr>
            </a:lvl1pPr>
          </a:lstStyle>
          <a:p>
            <a:pPr/>
            <a:r>
              <a:t>Vantaggi della parallelizzazione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86" name="Rettangolo"/>
          <p:cNvSpPr/>
          <p:nvPr/>
        </p:nvSpPr>
        <p:spPr>
          <a:xfrm>
            <a:off x="1806942" y="4434137"/>
            <a:ext cx="6102704" cy="5708294"/>
          </a:xfrm>
          <a:prstGeom prst="rect">
            <a:avLst/>
          </a:prstGeom>
          <a:solidFill>
            <a:schemeClr val="accent1">
              <a:hueOff val="117695"/>
              <a:lumOff val="-11358"/>
            </a:schemeClr>
          </a:solidFill>
          <a:ln w="12700">
            <a:miter lim="400000"/>
          </a:ln>
        </p:spPr>
        <p:txBody>
          <a:bodyPr lIns="50800" tIns="50800" rIns="50800" bIns="50800" anchor="ctr"/>
          <a:lstStyle/>
          <a:p>
            <a:pPr algn="ctr" defTabSz="825500">
              <a:spcBef>
                <a:spcPts val="0"/>
              </a:spcBef>
              <a:defRPr sz="3200">
                <a:solidFill>
                  <a:srgbClr val="000000"/>
                </a:solidFill>
                <a:latin typeface="Helvetica Neue Medium"/>
                <a:ea typeface="Helvetica Neue Medium"/>
                <a:cs typeface="Helvetica Neue Medium"/>
                <a:sym typeface="Helvetica Neue Medium"/>
              </a:defRPr>
            </a:pPr>
          </a:p>
        </p:txBody>
      </p:sp>
      <p:sp>
        <p:nvSpPr>
          <p:cNvPr id="287" name="DECOMPOSIZIONE DEL DOMINIO"/>
          <p:cNvSpPr txBox="1"/>
          <p:nvPr>
            <p:ph type="title"/>
          </p:nvPr>
        </p:nvSpPr>
        <p:spPr>
          <a:prstGeom prst="rect">
            <a:avLst/>
          </a:prstGeom>
        </p:spPr>
        <p:txBody>
          <a:bodyPr/>
          <a:lstStyle/>
          <a:p>
            <a:pPr/>
            <a:r>
              <a:t>DECOMPOSIZIONE DEL DOMINIO</a:t>
            </a:r>
          </a:p>
        </p:txBody>
      </p:sp>
      <p:sp>
        <p:nvSpPr>
          <p:cNvPr id="288" name="Thread 4"/>
          <p:cNvSpPr/>
          <p:nvPr/>
        </p:nvSpPr>
        <p:spPr>
          <a:xfrm>
            <a:off x="4873283" y="7253260"/>
            <a:ext cx="2834658" cy="2727832"/>
          </a:xfrm>
          <a:prstGeom prst="rect">
            <a:avLst/>
          </a:prstGeom>
          <a:solidFill>
            <a:schemeClr val="accent4">
              <a:hueOff val="475731"/>
              <a:satOff val="-4338"/>
              <a:lumOff val="1018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Thread 4</a:t>
            </a:r>
          </a:p>
        </p:txBody>
      </p:sp>
      <p:sp>
        <p:nvSpPr>
          <p:cNvPr id="289" name="Thread 3"/>
          <p:cNvSpPr/>
          <p:nvPr/>
        </p:nvSpPr>
        <p:spPr>
          <a:xfrm>
            <a:off x="2057418" y="7253260"/>
            <a:ext cx="2834658" cy="2727832"/>
          </a:xfrm>
          <a:prstGeom prst="rect">
            <a:avLst/>
          </a:prstGeom>
          <a:solidFill>
            <a:schemeClr val="accent6">
              <a:satOff val="15236"/>
              <a:lumOff val="1767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Thread 3</a:t>
            </a:r>
          </a:p>
        </p:txBody>
      </p:sp>
      <p:sp>
        <p:nvSpPr>
          <p:cNvPr id="290" name="Thread 1"/>
          <p:cNvSpPr/>
          <p:nvPr/>
        </p:nvSpPr>
        <p:spPr>
          <a:xfrm>
            <a:off x="2057418" y="4578314"/>
            <a:ext cx="2834658" cy="2727832"/>
          </a:xfrm>
          <a:prstGeom prst="rect">
            <a:avLst/>
          </a:prstGeom>
          <a:solidFill>
            <a:schemeClr val="accent5">
              <a:hueOff val="106044"/>
              <a:satOff val="10158"/>
              <a:lumOff val="1604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Thread 1</a:t>
            </a:r>
          </a:p>
        </p:txBody>
      </p:sp>
      <p:sp>
        <p:nvSpPr>
          <p:cNvPr id="291" name="Dominio diviso in vari blocchi indipendenti…"/>
          <p:cNvSpPr txBox="1"/>
          <p:nvPr/>
        </p:nvSpPr>
        <p:spPr>
          <a:xfrm>
            <a:off x="9537790" y="6307242"/>
            <a:ext cx="11633342" cy="27913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buSzPct val="123000"/>
              <a:buChar char="•"/>
            </a:pPr>
            <a:r>
              <a:t> Dominio diviso in vari blocchi indipendenti  </a:t>
            </a:r>
          </a:p>
          <a:p>
            <a:pPr marL="457200" indent="-457200">
              <a:buSzPct val="123000"/>
              <a:buChar char="•"/>
            </a:pPr>
            <a:r>
              <a:t> Ogni thread lavora sul proprio blocco  </a:t>
            </a:r>
          </a:p>
          <a:p>
            <a:pPr marL="457200" indent="-457200">
              <a:buSzPct val="123000"/>
              <a:buChar char="•"/>
            </a:pPr>
            <a:r>
              <a:t> Si parallelizza il calcolo del Laplaciano</a:t>
            </a:r>
          </a:p>
        </p:txBody>
      </p:sp>
      <p:sp>
        <p:nvSpPr>
          <p:cNvPr id="292" name="Dominio"/>
          <p:cNvSpPr txBox="1"/>
          <p:nvPr/>
        </p:nvSpPr>
        <p:spPr>
          <a:xfrm>
            <a:off x="3754584" y="10415547"/>
            <a:ext cx="2207419" cy="5561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Dominio</a:t>
            </a:r>
          </a:p>
        </p:txBody>
      </p:sp>
      <p:sp>
        <p:nvSpPr>
          <p:cNvPr id="293" name="Thread 2"/>
          <p:cNvSpPr/>
          <p:nvPr/>
        </p:nvSpPr>
        <p:spPr>
          <a:xfrm>
            <a:off x="4873283" y="4578314"/>
            <a:ext cx="2834658" cy="2727832"/>
          </a:xfrm>
          <a:prstGeom prst="rect">
            <a:avLst/>
          </a:prstGeom>
          <a:solidFill>
            <a:schemeClr val="accent3">
              <a:hueOff val="-385756"/>
              <a:satOff val="-32155"/>
              <a:lumOff val="1796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3200">
                <a:solidFill>
                  <a:srgbClr val="FFFFFF"/>
                </a:solidFill>
                <a:latin typeface="Helvetica Neue Medium"/>
                <a:ea typeface="Helvetica Neue Medium"/>
                <a:cs typeface="Helvetica Neue Medium"/>
                <a:sym typeface="Helvetica Neue Medium"/>
              </a:defRPr>
            </a:lvl1pPr>
          </a:lstStyle>
          <a:p>
            <a:pPr/>
            <a:r>
              <a:t>Thread 2</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2_DynamicDark">
  <a:themeElements>
    <a:clrScheme name="32_DynamicDark">
      <a:dk1>
        <a:srgbClr val="807F7F"/>
      </a:dk1>
      <a:lt1>
        <a:srgbClr val="004D80"/>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Rockwell Bold"/>
        <a:ea typeface="Rockwell Bold"/>
        <a:cs typeface="Rockwell Bold"/>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2_DynamicDark">
  <a:themeElements>
    <a:clrScheme name="32_DynamicDar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Rockwell Bold"/>
        <a:ea typeface="Rockwell Bold"/>
        <a:cs typeface="Rockwell Bold"/>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500"/>
          </a:spcBef>
          <a:spcAft>
            <a:spcPts val="0"/>
          </a:spcAft>
          <a:buClrTx/>
          <a:buSzTx/>
          <a:buFontTx/>
          <a:buNone/>
          <a:tabLst/>
          <a:defRPr b="0" baseline="0" cap="none" i="0" spc="0" strike="noStrike" sz="3600" u="none" kumimoji="0" normalizeH="0">
            <a:ln>
              <a:noFill/>
            </a:ln>
            <a:solidFill>
              <a:schemeClr val="accent1">
                <a:hueOff val="117695"/>
                <a:lumOff val="-11358"/>
              </a:schemeClr>
            </a:solidFill>
            <a:effectLst/>
            <a:uFillTx/>
            <a:latin typeface="+mn-lt"/>
            <a:ea typeface="+mn-ea"/>
            <a:cs typeface="+mn-cs"/>
            <a:sym typeface="Rockwell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